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EIP is a product, not a bespoke build. Wyndham is the anchor launch partner and the proof.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the loss, not the product. Every hotelier already knows this is happening.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guest never knows we exist. That is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confirmation pages are opened three to five times. We make each one 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that they get the revenue without the operational burden of running an OTA.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airline audience, swap the example: the same architecture carries any frequent-flyer programme.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 revenue is often the fastest money on the page — no fulfilment, no supply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objection that kills most ancillary programmes. Answer it before they raise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hammering how little they have to build. That is the single biggest adoption barrier.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proof point that matters: an anchor partner expanding scope, not renewing reluctantly.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negotiate here. The message is: there is no downside to trying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answers "why not build it ourselves".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ownership, not technology. They are not buying software, they are reclaiming a relationship.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02A3E"/>
          </a:solidFill>
          <a:ln w="12700">
            <a:solidFill>
              <a:srgbClr val="102A3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0" y="-365760"/>
            <a:ext cx="4023360" cy="4023360"/>
          </a:xfrm>
          <a:prstGeom prst="ellipse">
            <a:avLst/>
          </a:prstGeom>
          <a:solidFill>
            <a:srgbClr val="17394F"/>
          </a:solidFill>
          <a:ln w="12700">
            <a:solidFill>
              <a:srgbClr val="17394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9456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Enhanced</a:t>
            </a:r>
            <a:endParaRPr lang="en-US" sz="46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Itinerary Platform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0233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 the guest relationship after the booking — and monetise it.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493776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partner: Wyndham Hotels &amp; Resorts   ·   9,200+ hotels   ·   40M reservations a year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(USA) Inc.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booking ends. The journey doesn't.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the moment a guest books and the moment they arrive, they will think about their trip a dozen times. Almost none of that attention reaches the brand that sold them the room.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317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GOES TODAY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309360" y="23317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40080" y="2697480"/>
            <a:ext cx="5120640" cy="603504"/>
          </a:xfrm>
          <a:prstGeom prst="roundRect">
            <a:avLst>
              <a:gd name="adj" fmla="val 1212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89864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OTAs upsell cars and activities on their own confirmation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3410712"/>
            <a:ext cx="5120640" cy="603504"/>
          </a:xfrm>
          <a:prstGeom prst="roundRect">
            <a:avLst>
              <a:gd name="adj" fmla="val 1212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3611880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engines capture the destination research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4123944"/>
            <a:ext cx="5120640" cy="603504"/>
          </a:xfrm>
          <a:prstGeom prst="roundRect">
            <a:avLst>
              <a:gd name="adj" fmla="val 1212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325112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sites sell the transfer, the tour, the cover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4837176"/>
            <a:ext cx="5120640" cy="603504"/>
          </a:xfrm>
          <a:prstGeom prst="roundRect">
            <a:avLst>
              <a:gd name="adj" fmla="val 1212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503834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brand sends one email and waits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09360" y="2697480"/>
            <a:ext cx="5212080" cy="603504"/>
          </a:xfrm>
          <a:prstGeom prst="roundRect">
            <a:avLst>
              <a:gd name="adj" fmla="val 12121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2898648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Ancillary revenue earned by someone else entirely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09360" y="3410712"/>
            <a:ext cx="5212080" cy="603504"/>
          </a:xfrm>
          <a:prstGeom prst="roundRect">
            <a:avLst>
              <a:gd name="adj" fmla="val 12121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37960" y="36118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relationship built between booking and arrival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09360" y="4123944"/>
            <a:ext cx="5212080" cy="603504"/>
          </a:xfrm>
          <a:prstGeom prst="roundRect">
            <a:avLst>
              <a:gd name="adj" fmla="val 12121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32511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data on what the guest actually wanted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309360" y="4837176"/>
            <a:ext cx="5212080" cy="603504"/>
          </a:xfrm>
          <a:prstGeom prst="roundRect">
            <a:avLst>
              <a:gd name="adj" fmla="val 12121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5038344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loyalty programme that goes quiet for weeks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76072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confirmation page is the most-opened page in travel, and the least used.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living itinerary, under your brand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EIP replaces the static confirmation with a page the guest returns to throughout their trip — carrying your brand, your loyalty programme and your partners, and selling on your behalf at every stage.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3447288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715768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branded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227832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domain, your design system, your voice. No third-party marks anywhere.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61688" y="2514600"/>
            <a:ext cx="3447288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90288" y="2715768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reservation data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90288" y="3227832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render reads the reservation live. Never cached, never stale.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83296" y="2514600"/>
            <a:ext cx="3447288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11896" y="2715768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journey stages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311896" y="3227832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Confirmation, pre-arrival, in-stay, post-stay and cancelled — each with its own content.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4206240"/>
            <a:ext cx="3447288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4407408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languages, every currency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919472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guest sees their booking in the language they made it.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361688" y="4206240"/>
            <a:ext cx="3447288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90288" y="4407408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screen a guest reaches for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90288" y="4919472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Desktop, mobile and in-room TV, from one platform.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083296" y="4206240"/>
            <a:ext cx="3447288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11896" y="4407408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build for you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311896" y="4919472"/>
            <a:ext cx="2990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integrate to your reservation system. Nothing is built on your side.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8978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guest never knows we exist. That is the point.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JOURNEY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stages, five reasons to return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page changes as the trip approaches. Each stage has its own purpose, its own content and its own commercial opportunity.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2048256" cy="3017520"/>
          </a:xfrm>
          <a:prstGeom prst="roundRect">
            <a:avLst>
              <a:gd name="adj" fmla="val 357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2578608"/>
            <a:ext cx="384048" cy="384048"/>
          </a:xfrm>
          <a:prstGeom prst="ellipse">
            <a:avLst/>
          </a:prstGeom>
          <a:solidFill>
            <a:srgbClr val="6EC1E4"/>
          </a:solidFill>
          <a:ln w="12700">
            <a:solidFill>
              <a:srgbClr val="6EC1E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41248" y="261518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30906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841248" y="3364992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booking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841248" y="3675888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Cars, activities, transfers, trip protection. Membership and partner offers at the moment of highest intent.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871216" y="2377440"/>
            <a:ext cx="2048256" cy="3017520"/>
          </a:xfrm>
          <a:prstGeom prst="roundRect">
            <a:avLst>
              <a:gd name="adj" fmla="val 357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72384" y="2578608"/>
            <a:ext cx="384048" cy="384048"/>
          </a:xfrm>
          <a:prstGeom prst="ellipse">
            <a:avLst/>
          </a:prstGeom>
          <a:solidFill>
            <a:srgbClr val="6EC1E4"/>
          </a:solidFill>
          <a:ln w="12700">
            <a:solidFill>
              <a:srgbClr val="6EC1E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072384" y="261518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72384" y="30906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week out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3072384" y="3364992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Pre-arrival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072384" y="3675888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Weather, packing and local guidance. Late add-ons — parking, dining, events.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102352" y="2377440"/>
            <a:ext cx="2048256" cy="3017520"/>
          </a:xfrm>
          <a:prstGeom prst="roundRect">
            <a:avLst>
              <a:gd name="adj" fmla="val 357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03520" y="2578608"/>
            <a:ext cx="384048" cy="384048"/>
          </a:xfrm>
          <a:prstGeom prst="ellipse">
            <a:avLst/>
          </a:prstGeom>
          <a:solidFill>
            <a:srgbClr val="6EC1E4"/>
          </a:solidFill>
          <a:ln w="12700">
            <a:solidFill>
              <a:srgbClr val="6EC1E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303520" y="261518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30906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stay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5303520" y="3364992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destination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3675888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to do today. Room service, spa, late checkout. In-room TV and mobile.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333488" y="2377440"/>
            <a:ext cx="2048256" cy="3017520"/>
          </a:xfrm>
          <a:prstGeom prst="roundRect">
            <a:avLst>
              <a:gd name="adj" fmla="val 357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34656" y="2578608"/>
            <a:ext cx="384048" cy="384048"/>
          </a:xfrm>
          <a:prstGeom prst="ellipse">
            <a:avLst/>
          </a:prstGeom>
          <a:solidFill>
            <a:srgbClr val="6EC1E4"/>
          </a:solidFill>
          <a:ln w="12700">
            <a:solidFill>
              <a:srgbClr val="6EC1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534656" y="261518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34656" y="30906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stay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7534656" y="3364992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checkout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534656" y="3675888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earned, receipts, review prompts. The next booking begins here.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564624" y="2377440"/>
            <a:ext cx="2048256" cy="3017520"/>
          </a:xfrm>
          <a:prstGeom prst="roundRect">
            <a:avLst>
              <a:gd name="adj" fmla="val 3571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765792" y="2578608"/>
            <a:ext cx="384048" cy="384048"/>
          </a:xfrm>
          <a:prstGeom prst="ellipse">
            <a:avLst/>
          </a:prstGeom>
          <a:solidFill>
            <a:srgbClr val="6EC1E4"/>
          </a:solidFill>
          <a:ln w="12700">
            <a:solidFill>
              <a:srgbClr val="6EC1E4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765792" y="2615184"/>
            <a:ext cx="384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5792" y="30906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Cancelled</a:t>
            </a:r>
            <a:endParaRPr lang="en-US" sz="1350" dirty="0"/>
          </a:p>
        </p:txBody>
      </p:sp>
      <p:sp>
        <p:nvSpPr>
          <p:cNvPr id="33" name="Text 31"/>
          <p:cNvSpPr txBox="1"/>
          <p:nvPr/>
        </p:nvSpPr>
        <p:spPr>
          <a:xfrm>
            <a:off x="9765792" y="3364992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plans change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9765792" y="3675888"/>
            <a:ext cx="1691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Rebooking and credit retention — a reason to come back rather than go elsewhere.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640080" y="56692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stage is a separate opportunity to sell — and a separate reason for the guest to open the page again.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REVENUE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page sells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product is booked in place, with live supplier inventory, and appears on the guest itinerary the moment it is confirmed.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6700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 rental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175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brands, live availability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447288" y="24688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75888" y="26700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3675888" y="30175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300,000+ experiences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254496" y="24688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83096" y="26700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transfers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483096" y="30175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and shared, both directions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061704" y="24688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90304" y="26700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Trip protection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9290304" y="30175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Underwritten cover, quoted on the trip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40080" y="38404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68680" y="40416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parking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868680" y="43891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Pre-booked at the departure airport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447288" y="38404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675888" y="40416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Flights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3675888" y="43891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GDS and NDC content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54496" y="38404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83096" y="40416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Homes and villas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6483096" y="43891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Whole-home rental beside your hotels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061704" y="3840480"/>
            <a:ext cx="2532888" cy="1170432"/>
          </a:xfrm>
          <a:prstGeom prst="roundRect">
            <a:avLst>
              <a:gd name="adj" fmla="val 625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290304" y="4041648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offers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9290304" y="438912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Dining, events, card products, retail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54406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 is ours. You carry no supplier contracts, no inventory risk and no settlement obligation.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PROGRAMME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Loyalty runs through everything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product on the page earns, and members see member pricing. The itinerary becomes a reason to be in your programme rather than someone else’s.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670048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 on every product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17520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the room. Cars, activities, transfers and cover all earn in your currency.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61688" y="2468880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90288" y="2670048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pricing, shown as such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590288" y="3017520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member sees what they save by being a member, on every card.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83296" y="2468880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11896" y="2670048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at every stage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8311896" y="3017520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status, benefits and entitlements carried through the whole journey.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4041648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4242816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Enrolment at the point of value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590288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non-member is shown what they would have earned, and offered the programme there.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61688" y="4041648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90288" y="4242816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membership upsell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4590288" y="4590288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you run one, the itinerary is the strongest place to sell it.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083296" y="4041648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11896" y="4242816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Redemption where supported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8311896" y="4590288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spent against ancillaries, not only rooms.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7150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Wyndham Rewards — 115M+ members — runs through every surface of the platform today.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REVENUE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partners, in front of your guests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itinerary is prime inventory for the partnerships you already hold — and a place to prove their value with real attribution.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RUN TODAY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40080" y="2743200"/>
            <a:ext cx="5120640" cy="512064"/>
          </a:xfrm>
          <a:prstGeom prst="roundRect">
            <a:avLst>
              <a:gd name="adj" fmla="val 14286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944368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Co-branded credit card acquisition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3364992"/>
            <a:ext cx="5120640" cy="512064"/>
          </a:xfrm>
          <a:prstGeom prst="roundRect">
            <a:avLst>
              <a:gd name="adj" fmla="val 14286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8680" y="3566160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dining offers, geo-targeted to the stay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3986784"/>
            <a:ext cx="5120640" cy="512064"/>
          </a:xfrm>
          <a:prstGeom prst="roundRect">
            <a:avLst>
              <a:gd name="adj" fmla="val 14286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18795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Ticketing and live events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4608576"/>
            <a:ext cx="5120640" cy="512064"/>
          </a:xfrm>
          <a:prstGeom prst="roundRect">
            <a:avLst>
              <a:gd name="adj" fmla="val 14286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4809744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Streaming, retail and lifestyle offers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5230368"/>
            <a:ext cx="5120640" cy="512064"/>
          </a:xfrm>
          <a:prstGeom prst="roundRect">
            <a:avLst>
              <a:gd name="adj" fmla="val 14286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5431536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Destination and attraction partners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309360" y="23774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WORKS HERE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309360" y="2743200"/>
            <a:ext cx="5212080" cy="1481328"/>
          </a:xfrm>
          <a:prstGeom prst="roundRect">
            <a:avLst>
              <a:gd name="adj" fmla="val 4938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37960" y="2944368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guest on a confirmation page has told you where they are going and when. That is the most targetable moment in travel — and it belongs to you rather than to an ad network.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09360" y="4370832"/>
            <a:ext cx="5212080" cy="1481328"/>
          </a:xfrm>
          <a:prstGeom prst="roundRect">
            <a:avLst>
              <a:gd name="adj" fmla="val 4938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572000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impression, click and conversion is measured and attributed, so a partner sees what the placement delivered and you can price it accordingly.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OPERATION BEHIND 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24/7 contact centre, in your name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a car rental on your confirmation page means someone has to answer when the flight is delayed. We do.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71576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24/7, every day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8152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Voice, email and chat across time zones, answered in your brand’s name.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309360" y="251460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37960" y="271576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booking servicing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308152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Changes, cancellations, modifications and refunds handled end to end.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420624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40740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escalation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77316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hold the supplier relationships, so we resolve rather than refer.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420624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37960" y="440740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brand throughout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477316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guest never learns that servicing is outsourced, because to them it isn’t.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8978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 operational burden on your team. No new headcount, no new training, no new systems.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CONNECTS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call from you. Everything else is ours.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is deliberately shallow. You tell us a booking happened; we do the rest.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560320"/>
            <a:ext cx="2532888" cy="2286000"/>
          </a:xfrm>
          <a:prstGeom prst="roundRect">
            <a:avLst>
              <a:gd name="adj" fmla="val 32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76148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14553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send us a booking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657600"/>
            <a:ext cx="207568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call at the point of confirmation, with the reservation reference.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191256" y="34290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447288" y="2560320"/>
            <a:ext cx="2532888" cy="2286000"/>
          </a:xfrm>
          <a:prstGeom prst="roundRect">
            <a:avLst>
              <a:gd name="adj" fmla="val 32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675888" y="276148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675888" y="314553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return a link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675888" y="3657600"/>
            <a:ext cx="207568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personalised itinerary URL, returned immediately and stored against the reservation.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998464" y="34290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254496" y="2560320"/>
            <a:ext cx="2532888" cy="2286000"/>
          </a:xfrm>
          <a:prstGeom prst="roundRect">
            <a:avLst>
              <a:gd name="adj" fmla="val 32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83096" y="276148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83096" y="314553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send the guest to it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483096" y="3657600"/>
            <a:ext cx="207568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confirmation email, your app, your booking flow — however you already communicate.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8805672" y="34290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9061704" y="2560320"/>
            <a:ext cx="2532888" cy="2286000"/>
          </a:xfrm>
          <a:prstGeom prst="roundRect">
            <a:avLst>
              <a:gd name="adj" fmla="val 32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290304" y="2761488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9290304" y="3145536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everything after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9290304" y="3657600"/>
            <a:ext cx="207568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 retrieval, content, supply, payment, servicing and reporting.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52120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integration: weeks, not quarters. Your engineering commitment is one endpoint and a link.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PROVEN AT SCALE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with Wyndham Hotels &amp; Resorts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pilot, not a prototype. Running across Wyndham’s estate, with every product live and selling.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560320"/>
            <a:ext cx="2532888" cy="1828800"/>
          </a:xfrm>
          <a:prstGeom prst="roundRect">
            <a:avLst>
              <a:gd name="adj" fmla="val 40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6148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40M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584448"/>
            <a:ext cx="2167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reservations a year</a:t>
            </a:r>
            <a:endParaRPr lang="en-US" sz="115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the platform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47288" y="2560320"/>
            <a:ext cx="2532888" cy="1828800"/>
          </a:xfrm>
          <a:prstGeom prst="roundRect">
            <a:avLst>
              <a:gd name="adj" fmla="val 40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30168" y="276148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9,200+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3630168" y="3584448"/>
            <a:ext cx="2167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 across</a:t>
            </a:r>
            <a:endParaRPr lang="en-US" sz="115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 countries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54496" y="2560320"/>
            <a:ext cx="2532888" cy="1828800"/>
          </a:xfrm>
          <a:prstGeom prst="roundRect">
            <a:avLst>
              <a:gd name="adj" fmla="val 40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37376" y="276148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115M+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437376" y="3584448"/>
            <a:ext cx="2167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members</a:t>
            </a:r>
            <a:endParaRPr lang="en-US" sz="115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recognised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061704" y="2560320"/>
            <a:ext cx="2532888" cy="1828800"/>
          </a:xfrm>
          <a:prstGeom prst="roundRect">
            <a:avLst>
              <a:gd name="adj" fmla="val 4000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4584" y="2761488"/>
            <a:ext cx="216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9244584" y="3584448"/>
            <a:ext cx="2167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languages, every</a:t>
            </a:r>
            <a:endParaRPr lang="en-US" sz="115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currency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13202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68680" y="4956048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3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Wyndham is also taking the platform into its own booking flow — promoting membership during the booking path and presenting our full travel offering under the Wyndham brand from October 2026.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paid when you earn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revenue share on ancillary sales. No licence fee, no build cost, no minimum commitment.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71576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pay nothing to launch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8152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platform fee, no integration charge, no professional services bill.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309360" y="251460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37960" y="271576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share the ancillary revenue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308152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cars, activities, transfers, cover, parking and partner placements.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420624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40740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room revenue is untouched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77316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not sell your rooms, discount them, or intermediate them in any way.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4206240"/>
            <a:ext cx="5394960" cy="1481328"/>
          </a:xfrm>
          <a:prstGeom prst="roundRect">
            <a:avLst>
              <a:gd name="adj" fmla="val 4938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37960" y="4407408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Aligned by construction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4773168"/>
            <a:ext cx="4937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only earn when the page performs. Our incentive is your ancillary revenue.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8978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 terms are set per partner, against volume and the products enabled.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SNOWSTORM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pieces only work together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Plenty of vendors sell one part of this. The value is in holding all of it under one brand — yours.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670048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platform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17520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Built, live, and running at 40 million reservations a year.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61688" y="2468880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90288" y="2670048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supply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590288" y="3017520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Hotel, air, car, ground, activities and cover, already connected at scale.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83296" y="2468880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11896" y="2670048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loyalty engineering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8311896" y="3017520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Earning, recognition, member pricing and redemption across every product.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4041648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4242816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payment and settlement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590288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Merchant of record, virtual card settlement, refunds and chargebacks.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61688" y="4041648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90288" y="4242816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contact centre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4590288" y="4590288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servicing in your name, with supplier escalation.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083296" y="4041648"/>
            <a:ext cx="3447288" cy="1371600"/>
          </a:xfrm>
          <a:prstGeom prst="roundRect">
            <a:avLst>
              <a:gd name="adj" fmla="val 5333"/>
            </a:avLst>
          </a:prstGeom>
          <a:solidFill>
            <a:srgbClr val="15293C"/>
          </a:solidFill>
          <a:ln w="12700">
            <a:solidFill>
              <a:srgbClr val="1C35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11896" y="4242816"/>
            <a:ext cx="2990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partner network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8311896" y="4590288"/>
            <a:ext cx="2990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Card, dining, ticketing and retail relationships already in place.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57150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Assembling this yourself means six vendors, six contracts and six integrations — and the servicing problem still remains.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Snowstorm Technologies  ·  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3108960"/>
            <a:ext cx="6766560" cy="6766560"/>
          </a:xfrm>
          <a:prstGeom prst="ellipse">
            <a:avLst/>
          </a:prstGeom>
          <a:solidFill>
            <a:srgbClr val="102A3E"/>
          </a:solidFill>
          <a:ln w="12700">
            <a:solidFill>
              <a:srgbClr val="102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22960" y="1371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EC1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8778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8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already own the guest.</a:t>
            </a:r>
            <a:endParaRPr lang="en-US" sz="4000" dirty="0"/>
          </a:p>
          <a:p>
            <a:pPr indent="0" marL="0">
              <a:lnSpc>
                <a:spcPts val="48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 the journey too.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49040"/>
            <a:ext cx="9601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guest you book is already buying the rest of their trip somewhere.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24528"/>
            <a:ext cx="9601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confirmation page is the one place they reliably return to.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700016"/>
            <a:ext cx="9601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A9BEC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turn it into revenue, under your brand, at no cost to launch.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66928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EC1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Snowstorm Technologies (USA) Inc.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35508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 ·  Prepared for partner discussion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Enhanced Itinerary Platform</dc:title>
  <dc:subject>PptxGenJS Presentation</dc:subject>
  <dc:creator>Snowstorm Technologies (USA) Inc.</dc:creator>
  <cp:lastModifiedBy>Snowstorm Technologies (USA) Inc.</cp:lastModifiedBy>
  <cp:revision>1</cp:revision>
  <dcterms:created xsi:type="dcterms:W3CDTF">2026-09-20T19:55:19Z</dcterms:created>
  <dcterms:modified xsi:type="dcterms:W3CDTF">2026-09-20T19:55:19Z</dcterms:modified>
</cp:coreProperties>
</file>