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320040"/>
            <a:ext cx="1995678" cy="411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17373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300" kern="0" dirty="0">
                <a:solidFill>
                  <a:srgbClr val="2DD4B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THE AGENT PORTAL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2148840"/>
            <a:ext cx="82296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600" b="1" dirty="0">
                <a:solidFill>
                  <a:srgbClr val="F8FAFC"/>
                </a:solidFill>
                <a:latin typeface="DM Serif Display" pitchFamily="34" charset="0"/>
                <a:ea typeface="DM Serif Display" pitchFamily="34" charset="-122"/>
                <a:cs typeface="DM Serif Display" pitchFamily="34" charset="-120"/>
              </a:rPr>
              <a:t>Turn every travel advisor into a branded OTA</a:t>
            </a:r>
            <a:endParaRPr lang="en-US" sz="4600" dirty="0"/>
          </a:p>
        </p:txBody>
      </p:sp>
      <p:sp>
        <p:nvSpPr>
          <p:cNvPr id="5" name="Text 2"/>
          <p:cNvSpPr/>
          <p:nvPr/>
        </p:nvSpPr>
        <p:spPr>
          <a:xfrm>
            <a:off x="457200" y="3749040"/>
            <a:ext cx="777240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Digital distribution, checkout and service under the agent's own identity — powered by one governed platform.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457200" y="470916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STAKEHOLDER OVERVIEW · September 2026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7955280" y="489204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1/16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320040"/>
            <a:ext cx="1995678" cy="411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9144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300" kern="0" dirty="0">
                <a:solidFill>
                  <a:srgbClr val="2DD4B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THE MODEL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25880"/>
            <a:ext cx="822960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8FAFC"/>
                </a:solidFill>
                <a:latin typeface="DM Serif Display" pitchFamily="34" charset="0"/>
                <a:ea typeface="DM Serif Display" pitchFamily="34" charset="-122"/>
                <a:cs typeface="DM Serif Display" pitchFamily="34" charset="-120"/>
              </a:rPr>
              <a:t>The OTA operating model — without losing the advisor</a:t>
            </a:r>
            <a:endParaRPr lang="en-US" sz="3800" dirty="0"/>
          </a:p>
        </p:txBody>
      </p:sp>
      <p:sp>
        <p:nvSpPr>
          <p:cNvPr id="5" name="Text 2"/>
          <p:cNvSpPr/>
          <p:nvPr/>
        </p:nvSpPr>
        <p:spPr>
          <a:xfrm>
            <a:off x="457200" y="23774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Every agent gains digital reach, transaction capability and end-to-end service under their own brand.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457200" y="2743200"/>
            <a:ext cx="3886200" cy="214884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40080" y="2880360"/>
            <a:ext cx="3520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DD4B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Today · Advisor without infrastructure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685800" y="3246120"/>
            <a:ext cx="3429000" cy="1508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600"/>
              </a:lnSpc>
              <a:buSzPct val="100000"/>
              <a:buChar char="•"/>
            </a:pPr>
            <a:r>
              <a:rPr lang="en-US" sz="13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Separate supplier tools and manual quote follow-up</a:t>
            </a:r>
            <a:endParaRPr lang="en-US" sz="1300" dirty="0"/>
          </a:p>
          <a:p>
            <a:pPr marL="342900" indent="-342900">
              <a:lnSpc>
                <a:spcPts val="1600"/>
              </a:lnSpc>
              <a:buSzPct val="100000"/>
              <a:buChar char="•"/>
            </a:pPr>
            <a:r>
              <a:rPr lang="en-US" sz="13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Scattered client details and weak brand ownership</a:t>
            </a:r>
            <a:endParaRPr lang="en-US" sz="1300" dirty="0"/>
          </a:p>
          <a:p>
            <a:pPr marL="342900" indent="-342900">
              <a:lnSpc>
                <a:spcPts val="1600"/>
              </a:lnSpc>
              <a:buSzPct val="100000"/>
              <a:buChar char="•"/>
            </a:pPr>
            <a:r>
              <a:rPr lang="en-US" sz="13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Opaque post-booking service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800600" y="2743200"/>
            <a:ext cx="3886200" cy="214884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983480" y="2880360"/>
            <a:ext cx="3520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DD4B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Portal · Agent-powered OTA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5029200" y="3246120"/>
            <a:ext cx="3429000" cy="1508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600"/>
              </a:lnSpc>
              <a:buSzPct val="100000"/>
              <a:buChar char="•"/>
            </a:pPr>
            <a:r>
              <a:rPr lang="en-US" sz="13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Search and sell the whole trip through branded checkout</a:t>
            </a:r>
            <a:endParaRPr lang="en-US" sz="1300" dirty="0"/>
          </a:p>
          <a:p>
            <a:pPr marL="342900" indent="-342900">
              <a:lnSpc>
                <a:spcPts val="1600"/>
              </a:lnSpc>
              <a:buSzPct val="100000"/>
              <a:buChar char="•"/>
            </a:pPr>
            <a:r>
              <a:rPr lang="en-US" sz="13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Create rich quotes and own traveller history</a:t>
            </a:r>
            <a:endParaRPr lang="en-US" sz="1300" dirty="0"/>
          </a:p>
          <a:p>
            <a:pPr marL="342900" indent="-342900">
              <a:lnSpc>
                <a:spcPts val="1600"/>
              </a:lnSpc>
              <a:buSzPct val="100000"/>
              <a:buChar char="•"/>
            </a:pPr>
            <a:r>
              <a:rPr lang="en-US" sz="13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Control commission, selling price and post-booking service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457200" y="470916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 case is based on implemented portal capabilities — no market-size or performance claims are assumed.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7955280" y="489204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2/16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320040"/>
            <a:ext cx="1995678" cy="411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9144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300" kern="0" dirty="0">
                <a:solidFill>
                  <a:srgbClr val="2DD4B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WHOLE-TRIP COMMERCE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25880"/>
            <a:ext cx="822960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8FAFC"/>
                </a:solidFill>
                <a:latin typeface="DM Serif Display" pitchFamily="34" charset="0"/>
                <a:ea typeface="DM Serif Display" pitchFamily="34" charset="-122"/>
                <a:cs typeface="DM Serif Display" pitchFamily="34" charset="-120"/>
              </a:rPr>
              <a:t>The agent can sell the whole journey</a:t>
            </a:r>
            <a:endParaRPr lang="en-US" sz="3800" dirty="0"/>
          </a:p>
        </p:txBody>
      </p:sp>
      <p:sp>
        <p:nvSpPr>
          <p:cNvPr id="5" name="Text 2"/>
          <p:cNvSpPr/>
          <p:nvPr/>
        </p:nvSpPr>
        <p:spPr>
          <a:xfrm>
            <a:off x="457200" y="23774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One consistent path from search to review, checkout, booking and service.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457200" y="2743200"/>
            <a:ext cx="3886200" cy="214884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40080" y="2880360"/>
            <a:ext cx="3520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DD4B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Core trip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685800" y="3246120"/>
            <a:ext cx="3429000" cy="1508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600"/>
              </a:lnSpc>
              <a:buSzPct val="100000"/>
              <a:buChar char="•"/>
            </a:pPr>
            <a:r>
              <a:rPr lang="en-US" sz="13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Air · Branded fares</a:t>
            </a:r>
            <a:endParaRPr lang="en-US" sz="1300" dirty="0"/>
          </a:p>
          <a:p>
            <a:pPr marL="342900" indent="-342900">
              <a:lnSpc>
                <a:spcPts val="1600"/>
              </a:lnSpc>
              <a:buSzPct val="100000"/>
              <a:buChar char="•"/>
            </a:pPr>
            <a:r>
              <a:rPr lang="en-US" sz="13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Hotels · Rooms and terms</a:t>
            </a:r>
            <a:endParaRPr lang="en-US" sz="1300" dirty="0"/>
          </a:p>
          <a:p>
            <a:pPr marL="342900" indent="-342900">
              <a:lnSpc>
                <a:spcPts val="1600"/>
              </a:lnSpc>
              <a:buSzPct val="100000"/>
              <a:buChar char="•"/>
            </a:pPr>
            <a:r>
              <a:rPr lang="en-US" sz="13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Cars · Rental options</a:t>
            </a:r>
            <a:endParaRPr lang="en-US" sz="1300" dirty="0"/>
          </a:p>
          <a:p>
            <a:pPr marL="342900" indent="-342900">
              <a:lnSpc>
                <a:spcPts val="1600"/>
              </a:lnSpc>
              <a:buSzPct val="100000"/>
              <a:buChar char="•"/>
            </a:pPr>
            <a:r>
              <a:rPr lang="en-US" sz="13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Transfers · Ground transport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800600" y="2743200"/>
            <a:ext cx="3886200" cy="214884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983480" y="2880360"/>
            <a:ext cx="3520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DD4B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Complete the journey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5029200" y="3246120"/>
            <a:ext cx="3429000" cy="1508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600"/>
              </a:lnSpc>
              <a:buSzPct val="100000"/>
              <a:buChar char="•"/>
            </a:pPr>
            <a:r>
              <a:rPr lang="en-US" sz="13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Activities · Things to do</a:t>
            </a:r>
            <a:endParaRPr lang="en-US" sz="1300" dirty="0"/>
          </a:p>
          <a:p>
            <a:pPr marL="342900" indent="-342900">
              <a:lnSpc>
                <a:spcPts val="1600"/>
              </a:lnSpc>
              <a:buSzPct val="100000"/>
              <a:buChar char="•"/>
            </a:pPr>
            <a:r>
              <a:rPr lang="en-US" sz="13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Cruises · Voyages</a:t>
            </a:r>
            <a:endParaRPr lang="en-US" sz="1300" dirty="0"/>
          </a:p>
          <a:p>
            <a:pPr marL="342900" indent="-342900">
              <a:lnSpc>
                <a:spcPts val="1600"/>
              </a:lnSpc>
              <a:buSzPct val="100000"/>
              <a:buChar char="•"/>
            </a:pPr>
            <a:r>
              <a:rPr lang="en-US" sz="13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Events · Tickets</a:t>
            </a:r>
            <a:endParaRPr lang="en-US" sz="1300" dirty="0"/>
          </a:p>
          <a:p>
            <a:pPr marL="342900" indent="-342900">
              <a:lnSpc>
                <a:spcPts val="1600"/>
              </a:lnSpc>
              <a:buSzPct val="100000"/>
              <a:buChar char="•"/>
            </a:pPr>
            <a:r>
              <a:rPr lang="en-US" sz="13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Protection · Trip cover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457200" y="470916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One client record · One quote layer · One booking history · One branded service experience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7955280" y="489204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3/16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320040"/>
            <a:ext cx="1995678" cy="411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9144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300" kern="0" dirty="0">
                <a:solidFill>
                  <a:srgbClr val="2DD4B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BOOKING PATH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25880"/>
            <a:ext cx="822960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8FAFC"/>
                </a:solidFill>
                <a:latin typeface="DM Serif Display" pitchFamily="34" charset="0"/>
                <a:ea typeface="DM Serif Display" pitchFamily="34" charset="-122"/>
                <a:cs typeface="DM Serif Display" pitchFamily="34" charset="-120"/>
              </a:rPr>
              <a:t>A disciplined path from intent to checkout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457200" y="24231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Fast comparison for the agent; explicit controls where price, availability and payment matter.</a:t>
            </a:r>
            <a:endParaRPr lang="en-US" sz="1800" dirty="0"/>
          </a:p>
        </p:txBody>
      </p:sp>
      <p:sp>
        <p:nvSpPr>
          <p:cNvPr id="6" name="Shape 3"/>
          <p:cNvSpPr/>
          <p:nvPr/>
        </p:nvSpPr>
        <p:spPr>
          <a:xfrm>
            <a:off x="978408" y="2788920"/>
            <a:ext cx="457200" cy="457200"/>
          </a:xfrm>
          <a:prstGeom prst="ellipse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78408" y="2862072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0F1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1481328" y="3017520"/>
            <a:ext cx="950976" cy="0"/>
          </a:xfrm>
          <a:prstGeom prst="line">
            <a:avLst/>
          </a:prstGeom>
          <a:noFill/>
          <a:ln w="19050">
            <a:solidFill>
              <a:srgbClr val="33415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57200" y="3383280"/>
            <a:ext cx="1499616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Search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512064" y="3749040"/>
            <a:ext cx="1389888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Live supplier content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2615184" y="2788920"/>
            <a:ext cx="457200" cy="457200"/>
          </a:xfrm>
          <a:prstGeom prst="ellipse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615184" y="2862072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0F1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3118104" y="3017520"/>
            <a:ext cx="950976" cy="0"/>
          </a:xfrm>
          <a:prstGeom prst="line">
            <a:avLst/>
          </a:prstGeom>
          <a:noFill/>
          <a:ln w="19050">
            <a:solidFill>
              <a:srgbClr val="33415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2093976" y="3383280"/>
            <a:ext cx="1499616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Compare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2148840" y="3749040"/>
            <a:ext cx="1389888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Fares, rooms and options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4251960" y="2788920"/>
            <a:ext cx="457200" cy="457200"/>
          </a:xfrm>
          <a:prstGeom prst="ellipse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251960" y="2862072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0F1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Shape 15"/>
          <p:cNvSpPr/>
          <p:nvPr/>
        </p:nvSpPr>
        <p:spPr>
          <a:xfrm>
            <a:off x="4754880" y="3017520"/>
            <a:ext cx="950976" cy="0"/>
          </a:xfrm>
          <a:prstGeom prst="line">
            <a:avLst/>
          </a:prstGeom>
          <a:noFill/>
          <a:ln w="19050">
            <a:solidFill>
              <a:srgbClr val="334155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3730752" y="3383280"/>
            <a:ext cx="1499616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Review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3785616" y="3749040"/>
            <a:ext cx="1389888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Selection and commissions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5888736" y="2788920"/>
            <a:ext cx="457200" cy="457200"/>
          </a:xfrm>
          <a:prstGeom prst="ellipse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5888736" y="2862072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0F1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</a:t>
            </a:r>
            <a:endParaRPr lang="en-US" sz="2000" dirty="0"/>
          </a:p>
        </p:txBody>
      </p:sp>
      <p:sp>
        <p:nvSpPr>
          <p:cNvPr id="23" name="Shape 20"/>
          <p:cNvSpPr/>
          <p:nvPr/>
        </p:nvSpPr>
        <p:spPr>
          <a:xfrm>
            <a:off x="6391656" y="3017520"/>
            <a:ext cx="950976" cy="0"/>
          </a:xfrm>
          <a:prstGeom prst="line">
            <a:avLst/>
          </a:prstGeom>
          <a:noFill/>
          <a:ln w="19050">
            <a:solidFill>
              <a:srgbClr val="334155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5367528" y="3383280"/>
            <a:ext cx="1499616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Checkout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5422392" y="3749040"/>
            <a:ext cx="1389888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Traveller and payment</a:t>
            </a:r>
            <a:endParaRPr lang="en-US" sz="1200" dirty="0"/>
          </a:p>
        </p:txBody>
      </p:sp>
      <p:sp>
        <p:nvSpPr>
          <p:cNvPr id="26" name="Shape 23"/>
          <p:cNvSpPr/>
          <p:nvPr/>
        </p:nvSpPr>
        <p:spPr>
          <a:xfrm>
            <a:off x="7525512" y="2788920"/>
            <a:ext cx="457200" cy="457200"/>
          </a:xfrm>
          <a:prstGeom prst="ellipse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7525512" y="2862072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0F1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5</a:t>
            </a:r>
            <a:endParaRPr lang="en-US" sz="2000" dirty="0"/>
          </a:p>
        </p:txBody>
      </p:sp>
      <p:sp>
        <p:nvSpPr>
          <p:cNvPr id="28" name="Text 25"/>
          <p:cNvSpPr/>
          <p:nvPr/>
        </p:nvSpPr>
        <p:spPr>
          <a:xfrm>
            <a:off x="7004304" y="3383280"/>
            <a:ext cx="1499616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Confirm</a:t>
            </a:r>
            <a:endParaRPr lang="en-US" sz="1500" dirty="0"/>
          </a:p>
        </p:txBody>
      </p:sp>
      <p:sp>
        <p:nvSpPr>
          <p:cNvPr id="29" name="Text 26"/>
          <p:cNvSpPr/>
          <p:nvPr/>
        </p:nvSpPr>
        <p:spPr>
          <a:xfrm>
            <a:off x="7059168" y="3749040"/>
            <a:ext cx="1389888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Verified booking state</a:t>
            </a:r>
            <a:endParaRPr lang="en-US" sz="1200" dirty="0"/>
          </a:p>
        </p:txBody>
      </p:sp>
      <p:sp>
        <p:nvSpPr>
          <p:cNvPr id="30" name="Text 27"/>
          <p:cNvSpPr/>
          <p:nvPr/>
        </p:nvSpPr>
        <p:spPr>
          <a:xfrm>
            <a:off x="457200" y="470916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Price integrity is a feature: uncertain supplier results stop before payment; unverified bookings never appear confirmed.</a:t>
            </a:r>
            <a:endParaRPr lang="en-US" sz="1100" dirty="0"/>
          </a:p>
        </p:txBody>
      </p:sp>
      <p:sp>
        <p:nvSpPr>
          <p:cNvPr id="31" name="Text 28"/>
          <p:cNvSpPr/>
          <p:nvPr/>
        </p:nvSpPr>
        <p:spPr>
          <a:xfrm>
            <a:off x="7955280" y="489204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4/16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320040"/>
            <a:ext cx="1995678" cy="411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9144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300" kern="0" dirty="0">
                <a:solidFill>
                  <a:srgbClr val="2DD4B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QUOTES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25880"/>
            <a:ext cx="822960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8FAFC"/>
                </a:solidFill>
                <a:latin typeface="DM Serif Display" pitchFamily="34" charset="0"/>
                <a:ea typeface="DM Serif Display" pitchFamily="34" charset="-122"/>
                <a:cs typeface="DM Serif Display" pitchFamily="34" charset="-120"/>
              </a:rPr>
              <a:t>Research becomes an approval-ready client experience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457200" y="24231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Rich product content is preserved while held pricing and booking eligibility remain explicit.</a:t>
            </a:r>
            <a:endParaRPr lang="en-US" sz="1800" dirty="0"/>
          </a:p>
        </p:txBody>
      </p:sp>
      <p:sp>
        <p:nvSpPr>
          <p:cNvPr id="6" name="Shape 3"/>
          <p:cNvSpPr/>
          <p:nvPr/>
        </p:nvSpPr>
        <p:spPr>
          <a:xfrm>
            <a:off x="978408" y="2788920"/>
            <a:ext cx="457200" cy="457200"/>
          </a:xfrm>
          <a:prstGeom prst="ellipse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78408" y="2862072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0F1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1481328" y="3017520"/>
            <a:ext cx="950976" cy="0"/>
          </a:xfrm>
          <a:prstGeom prst="line">
            <a:avLst/>
          </a:prstGeom>
          <a:noFill/>
          <a:ln w="19050">
            <a:solidFill>
              <a:srgbClr val="33415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57200" y="3383280"/>
            <a:ext cx="1499616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Create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512064" y="3749040"/>
            <a:ext cx="1389888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Every save becomes a named quote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2615184" y="2788920"/>
            <a:ext cx="457200" cy="457200"/>
          </a:xfrm>
          <a:prstGeom prst="ellipse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615184" y="2862072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0F1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3118104" y="3017520"/>
            <a:ext cx="950976" cy="0"/>
          </a:xfrm>
          <a:prstGeom prst="line">
            <a:avLst/>
          </a:prstGeom>
          <a:noFill/>
          <a:ln w="19050">
            <a:solidFill>
              <a:srgbClr val="33415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2093976" y="3383280"/>
            <a:ext cx="1499616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Share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2148840" y="3749040"/>
            <a:ext cx="1389888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Send a secure client link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4251960" y="2788920"/>
            <a:ext cx="457200" cy="457200"/>
          </a:xfrm>
          <a:prstGeom prst="ellipse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251960" y="2862072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0F1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Shape 15"/>
          <p:cNvSpPr/>
          <p:nvPr/>
        </p:nvSpPr>
        <p:spPr>
          <a:xfrm>
            <a:off x="4754880" y="3017520"/>
            <a:ext cx="950976" cy="0"/>
          </a:xfrm>
          <a:prstGeom prst="line">
            <a:avLst/>
          </a:prstGeom>
          <a:noFill/>
          <a:ln w="19050">
            <a:solidFill>
              <a:srgbClr val="334155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3730752" y="3383280"/>
            <a:ext cx="1499616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Open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3785616" y="3749040"/>
            <a:ext cx="1389888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Rich content appears immediately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5888736" y="2788920"/>
            <a:ext cx="457200" cy="457200"/>
          </a:xfrm>
          <a:prstGeom prst="ellipse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5888736" y="2862072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0F1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</a:t>
            </a:r>
            <a:endParaRPr lang="en-US" sz="2000" dirty="0"/>
          </a:p>
        </p:txBody>
      </p:sp>
      <p:sp>
        <p:nvSpPr>
          <p:cNvPr id="23" name="Shape 20"/>
          <p:cNvSpPr/>
          <p:nvPr/>
        </p:nvSpPr>
        <p:spPr>
          <a:xfrm>
            <a:off x="6391656" y="3017520"/>
            <a:ext cx="950976" cy="0"/>
          </a:xfrm>
          <a:prstGeom prst="line">
            <a:avLst/>
          </a:prstGeom>
          <a:noFill/>
          <a:ln w="19050">
            <a:solidFill>
              <a:srgbClr val="334155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5367528" y="3383280"/>
            <a:ext cx="1499616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Decide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5422392" y="3749040"/>
            <a:ext cx="1389888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Approve or decline by item</a:t>
            </a:r>
            <a:endParaRPr lang="en-US" sz="1200" dirty="0"/>
          </a:p>
        </p:txBody>
      </p:sp>
      <p:sp>
        <p:nvSpPr>
          <p:cNvPr id="26" name="Shape 23"/>
          <p:cNvSpPr/>
          <p:nvPr/>
        </p:nvSpPr>
        <p:spPr>
          <a:xfrm>
            <a:off x="7525512" y="2788920"/>
            <a:ext cx="457200" cy="457200"/>
          </a:xfrm>
          <a:prstGeom prst="ellipse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7525512" y="2862072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0F1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5</a:t>
            </a:r>
            <a:endParaRPr lang="en-US" sz="2000" dirty="0"/>
          </a:p>
        </p:txBody>
      </p:sp>
      <p:sp>
        <p:nvSpPr>
          <p:cNvPr id="28" name="Text 25"/>
          <p:cNvSpPr/>
          <p:nvPr/>
        </p:nvSpPr>
        <p:spPr>
          <a:xfrm>
            <a:off x="7004304" y="3383280"/>
            <a:ext cx="1499616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Book</a:t>
            </a:r>
            <a:endParaRPr lang="en-US" sz="1500" dirty="0"/>
          </a:p>
        </p:txBody>
      </p:sp>
      <p:sp>
        <p:nvSpPr>
          <p:cNvPr id="29" name="Text 26"/>
          <p:cNvSpPr/>
          <p:nvPr/>
        </p:nvSpPr>
        <p:spPr>
          <a:xfrm>
            <a:off x="7059168" y="3749040"/>
            <a:ext cx="1389888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Payment after required checks</a:t>
            </a:r>
            <a:endParaRPr lang="en-US" sz="1200" dirty="0"/>
          </a:p>
        </p:txBody>
      </p:sp>
      <p:sp>
        <p:nvSpPr>
          <p:cNvPr id="30" name="Text 27"/>
          <p:cNvSpPr/>
          <p:nvPr/>
        </p:nvSpPr>
        <p:spPr>
          <a:xfrm>
            <a:off x="457200" y="470916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30-minute held-price window · supplier-authored terms · a shared link never authorizes payment</a:t>
            </a:r>
            <a:endParaRPr lang="en-US" sz="1100" dirty="0"/>
          </a:p>
        </p:txBody>
      </p:sp>
      <p:sp>
        <p:nvSpPr>
          <p:cNvPr id="31" name="Text 28"/>
          <p:cNvSpPr/>
          <p:nvPr/>
        </p:nvSpPr>
        <p:spPr>
          <a:xfrm>
            <a:off x="7955280" y="489204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5/16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320040"/>
            <a:ext cx="1995678" cy="411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9144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300" kern="0" dirty="0">
                <a:solidFill>
                  <a:srgbClr val="2DD4B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RELATIONSHIP CONTEXT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2588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8FAFC"/>
                </a:solidFill>
                <a:latin typeface="DM Serif Display" pitchFamily="34" charset="0"/>
                <a:ea typeface="DM Serif Display" pitchFamily="34" charset="-122"/>
                <a:cs typeface="DM Serif Display" pitchFamily="34" charset="-120"/>
              </a:rPr>
              <a:t>The relationship moves with the traveller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457200" y="24231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Profiles reduce repetition and support more personal service across trips.</a:t>
            </a:r>
            <a:endParaRPr lang="en-US" sz="1800" dirty="0"/>
          </a:p>
        </p:txBody>
      </p:sp>
      <p:sp>
        <p:nvSpPr>
          <p:cNvPr id="6" name="Shape 3"/>
          <p:cNvSpPr/>
          <p:nvPr/>
        </p:nvSpPr>
        <p:spPr>
          <a:xfrm>
            <a:off x="457200" y="2743200"/>
            <a:ext cx="1828800" cy="187452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57200" y="2743200"/>
            <a:ext cx="1828800" cy="73152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66928" y="2907792"/>
            <a:ext cx="1609344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Profile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594360" y="3383280"/>
            <a:ext cx="1554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Identity and contact details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2468880" y="2743200"/>
            <a:ext cx="1828800" cy="187452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2468880" y="2743200"/>
            <a:ext cx="1828800" cy="73152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578608" y="2907792"/>
            <a:ext cx="1609344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Travellers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2606040" y="3383280"/>
            <a:ext cx="1554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Reusable traveller information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4480560" y="2743200"/>
            <a:ext cx="1828800" cy="187452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4480560" y="2743200"/>
            <a:ext cx="1828800" cy="73152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590288" y="2907792"/>
            <a:ext cx="1609344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Payment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4617720" y="3383280"/>
            <a:ext cx="1554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Secure card-handling workflow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6492240" y="2743200"/>
            <a:ext cx="1828800" cy="187452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492240" y="2743200"/>
            <a:ext cx="1828800" cy="73152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601968" y="2907792"/>
            <a:ext cx="1609344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History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6629400" y="3383280"/>
            <a:ext cx="1554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Quotes, bookings and itineraries</a:t>
            </a:r>
            <a:endParaRPr lang="en-US" sz="1100" dirty="0"/>
          </a:p>
        </p:txBody>
      </p:sp>
      <p:sp>
        <p:nvSpPr>
          <p:cNvPr id="22" name="Text 19"/>
          <p:cNvSpPr/>
          <p:nvPr/>
        </p:nvSpPr>
        <p:spPr>
          <a:xfrm>
            <a:off x="457200" y="470916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 agent remembers the relationship — not a browser tab. Access remains scoped to authenticated roles.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7955280" y="489204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6/16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320040"/>
            <a:ext cx="1995678" cy="411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9144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300" kern="0" dirty="0">
                <a:solidFill>
                  <a:srgbClr val="2DD4B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PRICE INTEGRITY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2588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8FAFC"/>
                </a:solidFill>
                <a:latin typeface="DM Serif Display" pitchFamily="34" charset="0"/>
                <a:ea typeface="DM Serif Display" pitchFamily="34" charset="-122"/>
                <a:cs typeface="DM Serif Display" pitchFamily="34" charset="-120"/>
              </a:rPr>
              <a:t>Transparent control without exposing supplier economics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457200" y="24231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Cost, commission and selling price remain distinct — and payment equality is enforced.</a:t>
            </a:r>
            <a:endParaRPr lang="en-US" sz="1800" dirty="0"/>
          </a:p>
        </p:txBody>
      </p:sp>
      <p:sp>
        <p:nvSpPr>
          <p:cNvPr id="6" name="Shape 3"/>
          <p:cNvSpPr/>
          <p:nvPr/>
        </p:nvSpPr>
        <p:spPr>
          <a:xfrm>
            <a:off x="457200" y="2743200"/>
            <a:ext cx="2499360" cy="187452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57200" y="2743200"/>
            <a:ext cx="2499360" cy="73152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66928" y="2907792"/>
            <a:ext cx="2279904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Supplier cost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594360" y="3383280"/>
            <a:ext cx="22250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 source amount is preserved.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3139440" y="2743200"/>
            <a:ext cx="2499360" cy="187452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3139440" y="2743200"/>
            <a:ext cx="2499360" cy="73152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249168" y="2907792"/>
            <a:ext cx="2279904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+ Agent commission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3276600" y="3383280"/>
            <a:ext cx="22250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 editable amount stays under agent control.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5821680" y="2743200"/>
            <a:ext cx="2499360" cy="187452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821680" y="2743200"/>
            <a:ext cx="2499360" cy="73152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931408" y="2907792"/>
            <a:ext cx="2279904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= Selling price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5958840" y="3383280"/>
            <a:ext cx="22250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 client total becomes checkout truth.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457200" y="470916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Client-facing surfaces show selling price and permitted terms — never supplier net, internal margin or markup.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7955280" y="489204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7/16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320040"/>
            <a:ext cx="1995678" cy="411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9144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300" kern="0" dirty="0">
                <a:solidFill>
                  <a:srgbClr val="2DD4B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ENHANCED ITINERARY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2588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8FAFC"/>
                </a:solidFill>
                <a:latin typeface="DM Serif Display" pitchFamily="34" charset="0"/>
                <a:ea typeface="DM Serif Display" pitchFamily="34" charset="-122"/>
                <a:cs typeface="DM Serif Display" pitchFamily="34" charset="-120"/>
              </a:rPr>
              <a:t>The itinerary becomes the next sales and service surface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457200" y="24231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Everything the client needs, held in one durable branded link.</a:t>
            </a:r>
            <a:endParaRPr lang="en-US" sz="1800" dirty="0"/>
          </a:p>
        </p:txBody>
      </p:sp>
      <p:sp>
        <p:nvSpPr>
          <p:cNvPr id="6" name="Shape 3"/>
          <p:cNvSpPr/>
          <p:nvPr/>
        </p:nvSpPr>
        <p:spPr>
          <a:xfrm>
            <a:off x="457200" y="2743200"/>
            <a:ext cx="2499360" cy="187452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57200" y="2743200"/>
            <a:ext cx="2499360" cy="73152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66928" y="2907792"/>
            <a:ext cx="2279904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Protect the trip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594360" y="3383280"/>
            <a:ext cx="22250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Insurance appears only when a real carrier quote is available.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3139440" y="2743200"/>
            <a:ext cx="2499360" cy="187452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3139440" y="2743200"/>
            <a:ext cx="2499360" cy="73152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249168" y="2907792"/>
            <a:ext cx="2279904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Complete the stay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3276600" y="3383280"/>
            <a:ext cx="22250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Hotels, cars, transfers and activities use known trip context.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5821680" y="2743200"/>
            <a:ext cx="2499360" cy="187452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821680" y="2743200"/>
            <a:ext cx="2499360" cy="73152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931408" y="2907792"/>
            <a:ext cx="2279904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Keep it relevant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5958840" y="3383280"/>
            <a:ext cx="22250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Missing facts hide the rail; destination and date are never invented.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457200" y="470916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Supplier · description · terms · status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7955280" y="489204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8/16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320040"/>
            <a:ext cx="1995678" cy="411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9144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300" kern="0" dirty="0">
                <a:solidFill>
                  <a:srgbClr val="2DD4B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BRANDED DISTRIBUTION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2588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8FAFC"/>
                </a:solidFill>
                <a:latin typeface="DM Serif Display" pitchFamily="34" charset="0"/>
                <a:ea typeface="DM Serif Display" pitchFamily="34" charset="-122"/>
                <a:cs typeface="DM Serif Display" pitchFamily="34" charset="-120"/>
              </a:rPr>
              <a:t>Every agent becomes a branded OTA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457200" y="24231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One identity powers discovery, advice, transaction and service across every client-facing channel.</a:t>
            </a:r>
            <a:endParaRPr lang="en-US" sz="1800" dirty="0"/>
          </a:p>
        </p:txBody>
      </p:sp>
      <p:sp>
        <p:nvSpPr>
          <p:cNvPr id="6" name="Shape 3"/>
          <p:cNvSpPr/>
          <p:nvPr/>
        </p:nvSpPr>
        <p:spPr>
          <a:xfrm>
            <a:off x="457200" y="2743200"/>
            <a:ext cx="1828800" cy="187452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57200" y="2743200"/>
            <a:ext cx="1828800" cy="73152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66928" y="2907792"/>
            <a:ext cx="1609344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Agent desktop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594360" y="3383280"/>
            <a:ext cx="1554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 daily selling and service workspace.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2468880" y="2743200"/>
            <a:ext cx="1828800" cy="187452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2468880" y="2743200"/>
            <a:ext cx="1828800" cy="73152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578608" y="2907792"/>
            <a:ext cx="1609344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Booking flow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2606040" y="3383280"/>
            <a:ext cx="1554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Search through payment under the agent identity.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4480560" y="2743200"/>
            <a:ext cx="1828800" cy="187452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4480560" y="2743200"/>
            <a:ext cx="1828800" cy="73152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590288" y="2907792"/>
            <a:ext cx="1609344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Custom website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4617720" y="3383280"/>
            <a:ext cx="1554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 branded destination for direct demand.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6492240" y="2743200"/>
            <a:ext cx="1828800" cy="187452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492240" y="2743200"/>
            <a:ext cx="1828800" cy="73152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601968" y="2907792"/>
            <a:ext cx="1609344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Embedded widget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6629400" y="3383280"/>
            <a:ext cx="1554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Portable distribution for partner sites.</a:t>
            </a:r>
            <a:endParaRPr lang="en-US" sz="1100" dirty="0"/>
          </a:p>
        </p:txBody>
      </p:sp>
      <p:sp>
        <p:nvSpPr>
          <p:cNvPr id="22" name="Text 19"/>
          <p:cNvSpPr/>
          <p:nvPr/>
        </p:nvSpPr>
        <p:spPr>
          <a:xfrm>
            <a:off x="457200" y="470916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Own demand · transact end to end · retain the client relationship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7955280" y="489204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9/16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320040"/>
            <a:ext cx="1995678" cy="411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9144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300" kern="0" dirty="0">
                <a:solidFill>
                  <a:srgbClr val="2DD4B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NETWORK MODEL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25880"/>
            <a:ext cx="822960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8FAFC"/>
                </a:solidFill>
                <a:latin typeface="DM Serif Display" pitchFamily="34" charset="0"/>
                <a:ea typeface="DM Serif Display" pitchFamily="34" charset="-122"/>
                <a:cs typeface="DM Serif Display" pitchFamily="34" charset="-120"/>
              </a:rPr>
              <a:t>A distribution network without blurred authority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457200" y="24231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Commercial reach expands while operational permissions stay explicit.</a:t>
            </a:r>
            <a:endParaRPr lang="en-US" sz="1800" dirty="0"/>
          </a:p>
        </p:txBody>
      </p:sp>
      <p:sp>
        <p:nvSpPr>
          <p:cNvPr id="6" name="Shape 3"/>
          <p:cNvSpPr/>
          <p:nvPr/>
        </p:nvSpPr>
        <p:spPr>
          <a:xfrm>
            <a:off x="978408" y="2788920"/>
            <a:ext cx="457200" cy="457200"/>
          </a:xfrm>
          <a:prstGeom prst="ellipse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78408" y="2862072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0F1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1481328" y="3017520"/>
            <a:ext cx="950976" cy="0"/>
          </a:xfrm>
          <a:prstGeom prst="line">
            <a:avLst/>
          </a:prstGeom>
          <a:noFill/>
          <a:ln w="19050">
            <a:solidFill>
              <a:srgbClr val="33415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57200" y="3383280"/>
            <a:ext cx="1499616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TMT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512064" y="3749040"/>
            <a:ext cx="1389888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Platform control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2615184" y="2788920"/>
            <a:ext cx="457200" cy="457200"/>
          </a:xfrm>
          <a:prstGeom prst="ellipse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615184" y="2862072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0F1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3118104" y="3017520"/>
            <a:ext cx="950976" cy="0"/>
          </a:xfrm>
          <a:prstGeom prst="line">
            <a:avLst/>
          </a:prstGeom>
          <a:noFill/>
          <a:ln w="19050">
            <a:solidFill>
              <a:srgbClr val="33415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2093976" y="3383280"/>
            <a:ext cx="1499616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Super distributor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2148840" y="3749040"/>
            <a:ext cx="1389888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Network visibility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4251960" y="2788920"/>
            <a:ext cx="457200" cy="457200"/>
          </a:xfrm>
          <a:prstGeom prst="ellipse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251960" y="2862072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0F1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Shape 15"/>
          <p:cNvSpPr/>
          <p:nvPr/>
        </p:nvSpPr>
        <p:spPr>
          <a:xfrm>
            <a:off x="4754880" y="3017520"/>
            <a:ext cx="950976" cy="0"/>
          </a:xfrm>
          <a:prstGeom prst="line">
            <a:avLst/>
          </a:prstGeom>
          <a:noFill/>
          <a:ln w="19050">
            <a:solidFill>
              <a:srgbClr val="334155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3730752" y="3383280"/>
            <a:ext cx="1499616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Distributor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3785616" y="3749040"/>
            <a:ext cx="1389888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Management only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5888736" y="2788920"/>
            <a:ext cx="457200" cy="457200"/>
          </a:xfrm>
          <a:prstGeom prst="ellipse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5888736" y="2862072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0F1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</a:t>
            </a:r>
            <a:endParaRPr lang="en-US" sz="2000" dirty="0"/>
          </a:p>
        </p:txBody>
      </p:sp>
      <p:sp>
        <p:nvSpPr>
          <p:cNvPr id="23" name="Shape 20"/>
          <p:cNvSpPr/>
          <p:nvPr/>
        </p:nvSpPr>
        <p:spPr>
          <a:xfrm>
            <a:off x="6391656" y="3017520"/>
            <a:ext cx="950976" cy="0"/>
          </a:xfrm>
          <a:prstGeom prst="line">
            <a:avLst/>
          </a:prstGeom>
          <a:noFill/>
          <a:ln w="19050">
            <a:solidFill>
              <a:srgbClr val="334155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5367528" y="3383280"/>
            <a:ext cx="1499616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Agency admin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5422392" y="3749040"/>
            <a:ext cx="1389888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Creates and manages agents</a:t>
            </a:r>
            <a:endParaRPr lang="en-US" sz="1200" dirty="0"/>
          </a:p>
        </p:txBody>
      </p:sp>
      <p:sp>
        <p:nvSpPr>
          <p:cNvPr id="26" name="Shape 23"/>
          <p:cNvSpPr/>
          <p:nvPr/>
        </p:nvSpPr>
        <p:spPr>
          <a:xfrm>
            <a:off x="7525512" y="2788920"/>
            <a:ext cx="457200" cy="457200"/>
          </a:xfrm>
          <a:prstGeom prst="ellipse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7525512" y="2862072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0F1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5</a:t>
            </a:r>
            <a:endParaRPr lang="en-US" sz="2000" dirty="0"/>
          </a:p>
        </p:txBody>
      </p:sp>
      <p:sp>
        <p:nvSpPr>
          <p:cNvPr id="28" name="Text 25"/>
          <p:cNvSpPr/>
          <p:nvPr/>
        </p:nvSpPr>
        <p:spPr>
          <a:xfrm>
            <a:off x="7004304" y="3383280"/>
            <a:ext cx="1499616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Agent</a:t>
            </a:r>
            <a:endParaRPr lang="en-US" sz="1500" dirty="0"/>
          </a:p>
        </p:txBody>
      </p:sp>
      <p:sp>
        <p:nvSpPr>
          <p:cNvPr id="29" name="Text 26"/>
          <p:cNvSpPr/>
          <p:nvPr/>
        </p:nvSpPr>
        <p:spPr>
          <a:xfrm>
            <a:off x="7059168" y="3749040"/>
            <a:ext cx="1389888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Sells and serves clients</a:t>
            </a:r>
            <a:endParaRPr lang="en-US" sz="1200" dirty="0"/>
          </a:p>
        </p:txBody>
      </p:sp>
      <p:sp>
        <p:nvSpPr>
          <p:cNvPr id="30" name="Text 27"/>
          <p:cNvSpPr/>
          <p:nvPr/>
        </p:nvSpPr>
        <p:spPr>
          <a:xfrm>
            <a:off x="457200" y="470916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Roles are enforced server-side · distributors manage, they do not sell · access can be suspended centrally</a:t>
            </a:r>
            <a:endParaRPr lang="en-US" sz="1100" dirty="0"/>
          </a:p>
        </p:txBody>
      </p:sp>
      <p:sp>
        <p:nvSpPr>
          <p:cNvPr id="31" name="Text 28"/>
          <p:cNvSpPr/>
          <p:nvPr/>
        </p:nvSpPr>
        <p:spPr>
          <a:xfrm>
            <a:off x="7955280" y="489204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10/16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320040"/>
            <a:ext cx="1995678" cy="411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9144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300" kern="0" dirty="0">
                <a:solidFill>
                  <a:srgbClr val="2DD4B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TRUST ARCHITECTURE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2588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8FAFC"/>
                </a:solidFill>
                <a:latin typeface="DM Serif Display" pitchFamily="34" charset="0"/>
                <a:ea typeface="DM Serif Display" pitchFamily="34" charset="-122"/>
                <a:cs typeface="DM Serif Display" pitchFamily="34" charset="-120"/>
              </a:rPr>
              <a:t>Guardrails live inside the workflow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457200" y="24231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Protection is built into the product experience — not delegated to training alone.</a:t>
            </a:r>
            <a:endParaRPr lang="en-US" sz="1800" dirty="0"/>
          </a:p>
        </p:txBody>
      </p:sp>
      <p:sp>
        <p:nvSpPr>
          <p:cNvPr id="6" name="Shape 3"/>
          <p:cNvSpPr/>
          <p:nvPr/>
        </p:nvSpPr>
        <p:spPr>
          <a:xfrm>
            <a:off x="457200" y="2743200"/>
            <a:ext cx="2499360" cy="187452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57200" y="2743200"/>
            <a:ext cx="2499360" cy="73152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66928" y="2907792"/>
            <a:ext cx="2279904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Authority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594360" y="3383280"/>
            <a:ext cx="22250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Role-scoped access; a shared link is not payment authority.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3139440" y="2743200"/>
            <a:ext cx="2499360" cy="187452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3139440" y="2743200"/>
            <a:ext cx="2499360" cy="73152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249168" y="2907792"/>
            <a:ext cx="2279904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Price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3276600" y="3383280"/>
            <a:ext cx="22250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Accepted totals persist; mismatches stop before charge.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5821680" y="2743200"/>
            <a:ext cx="2499360" cy="187452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821680" y="2743200"/>
            <a:ext cx="2499360" cy="73152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931408" y="2907792"/>
            <a:ext cx="2279904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Availability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5958840" y="3383280"/>
            <a:ext cx="22250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Sold-out content cannot book and is clearly labelled.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457200" y="470916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Supplier-authored terms · unresolved states stay unresolved · net and margin remain private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7955280" y="489204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11/16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320040"/>
            <a:ext cx="1995678" cy="411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9144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300" kern="0" dirty="0">
                <a:solidFill>
                  <a:srgbClr val="2DD4B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THE HUMAN ADVANTAGE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25880"/>
            <a:ext cx="822960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8FAFC"/>
                </a:solidFill>
                <a:latin typeface="DM Serif Display" pitchFamily="34" charset="0"/>
                <a:ea typeface="DM Serif Display" pitchFamily="34" charset="-122"/>
                <a:cs typeface="DM Serif Display" pitchFamily="34" charset="-120"/>
              </a:rPr>
              <a:t>Human expertise becomes an OTA advantage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457200" y="24231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Digital reach and transaction infrastructure meet client context an anonymous marketplace cannot match.</a:t>
            </a:r>
            <a:endParaRPr lang="en-US" sz="1800" dirty="0"/>
          </a:p>
        </p:txBody>
      </p:sp>
      <p:sp>
        <p:nvSpPr>
          <p:cNvPr id="6" name="Shape 3"/>
          <p:cNvSpPr/>
          <p:nvPr/>
        </p:nvSpPr>
        <p:spPr>
          <a:xfrm>
            <a:off x="978408" y="2788920"/>
            <a:ext cx="457200" cy="457200"/>
          </a:xfrm>
          <a:prstGeom prst="ellipse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78408" y="2862072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0F1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1481328" y="3017520"/>
            <a:ext cx="950976" cy="0"/>
          </a:xfrm>
          <a:prstGeom prst="line">
            <a:avLst/>
          </a:prstGeom>
          <a:noFill/>
          <a:ln w="19050">
            <a:solidFill>
              <a:srgbClr val="33415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57200" y="3383280"/>
            <a:ext cx="1499616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Discover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512064" y="3749040"/>
            <a:ext cx="1389888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Whole-trip inventory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2615184" y="2788920"/>
            <a:ext cx="457200" cy="457200"/>
          </a:xfrm>
          <a:prstGeom prst="ellipse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615184" y="2862072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0F1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3118104" y="3017520"/>
            <a:ext cx="950976" cy="0"/>
          </a:xfrm>
          <a:prstGeom prst="line">
            <a:avLst/>
          </a:prstGeom>
          <a:noFill/>
          <a:ln w="19050">
            <a:solidFill>
              <a:srgbClr val="33415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2093976" y="3383280"/>
            <a:ext cx="1499616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Advise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2148840" y="3749040"/>
            <a:ext cx="1389888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Client context and comparison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4251960" y="2788920"/>
            <a:ext cx="457200" cy="457200"/>
          </a:xfrm>
          <a:prstGeom prst="ellipse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251960" y="2862072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0F1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Shape 15"/>
          <p:cNvSpPr/>
          <p:nvPr/>
        </p:nvSpPr>
        <p:spPr>
          <a:xfrm>
            <a:off x="4754880" y="3017520"/>
            <a:ext cx="950976" cy="0"/>
          </a:xfrm>
          <a:prstGeom prst="line">
            <a:avLst/>
          </a:prstGeom>
          <a:noFill/>
          <a:ln w="19050">
            <a:solidFill>
              <a:srgbClr val="334155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3730752" y="3383280"/>
            <a:ext cx="1499616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Convert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3785616" y="3749040"/>
            <a:ext cx="1389888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Quotes and checkout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5888736" y="2788920"/>
            <a:ext cx="457200" cy="457200"/>
          </a:xfrm>
          <a:prstGeom prst="ellipse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5888736" y="2862072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0F1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</a:t>
            </a:r>
            <a:endParaRPr lang="en-US" sz="2000" dirty="0"/>
          </a:p>
        </p:txBody>
      </p:sp>
      <p:sp>
        <p:nvSpPr>
          <p:cNvPr id="23" name="Shape 20"/>
          <p:cNvSpPr/>
          <p:nvPr/>
        </p:nvSpPr>
        <p:spPr>
          <a:xfrm>
            <a:off x="6391656" y="3017520"/>
            <a:ext cx="950976" cy="0"/>
          </a:xfrm>
          <a:prstGeom prst="line">
            <a:avLst/>
          </a:prstGeom>
          <a:noFill/>
          <a:ln w="19050">
            <a:solidFill>
              <a:srgbClr val="334155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5367528" y="3383280"/>
            <a:ext cx="1499616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Serve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5422392" y="3749040"/>
            <a:ext cx="1389888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Itinerary and trip completion</a:t>
            </a:r>
            <a:endParaRPr lang="en-US" sz="1200" dirty="0"/>
          </a:p>
        </p:txBody>
      </p:sp>
      <p:sp>
        <p:nvSpPr>
          <p:cNvPr id="26" name="Shape 23"/>
          <p:cNvSpPr/>
          <p:nvPr/>
        </p:nvSpPr>
        <p:spPr>
          <a:xfrm>
            <a:off x="7525512" y="2788920"/>
            <a:ext cx="457200" cy="457200"/>
          </a:xfrm>
          <a:prstGeom prst="ellipse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7525512" y="2862072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0F1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5</a:t>
            </a:r>
            <a:endParaRPr lang="en-US" sz="2000" dirty="0"/>
          </a:p>
        </p:txBody>
      </p:sp>
      <p:sp>
        <p:nvSpPr>
          <p:cNvPr id="28" name="Text 25"/>
          <p:cNvSpPr/>
          <p:nvPr/>
        </p:nvSpPr>
        <p:spPr>
          <a:xfrm>
            <a:off x="7004304" y="3383280"/>
            <a:ext cx="1499616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Grow</a:t>
            </a:r>
            <a:endParaRPr lang="en-US" sz="1500" dirty="0"/>
          </a:p>
        </p:txBody>
      </p:sp>
      <p:sp>
        <p:nvSpPr>
          <p:cNvPr id="29" name="Text 26"/>
          <p:cNvSpPr/>
          <p:nvPr/>
        </p:nvSpPr>
        <p:spPr>
          <a:xfrm>
            <a:off x="7059168" y="3749040"/>
            <a:ext cx="1389888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Brand, referrals and network</a:t>
            </a:r>
            <a:endParaRPr lang="en-US" sz="1200" dirty="0"/>
          </a:p>
        </p:txBody>
      </p:sp>
      <p:sp>
        <p:nvSpPr>
          <p:cNvPr id="30" name="Text 27"/>
          <p:cNvSpPr/>
          <p:nvPr/>
        </p:nvSpPr>
        <p:spPr>
          <a:xfrm>
            <a:off x="457200" y="470916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More context → better service → greater trust → more trip value</a:t>
            </a:r>
            <a:endParaRPr lang="en-US" sz="1100" dirty="0"/>
          </a:p>
        </p:txBody>
      </p:sp>
      <p:sp>
        <p:nvSpPr>
          <p:cNvPr id="31" name="Text 28"/>
          <p:cNvSpPr/>
          <p:nvPr/>
        </p:nvSpPr>
        <p:spPr>
          <a:xfrm>
            <a:off x="7955280" y="489204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12/16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320040"/>
            <a:ext cx="1995678" cy="411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9144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300" kern="0" dirty="0">
                <a:solidFill>
                  <a:srgbClr val="2DD4B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STAKEHOLDER DEMO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25880"/>
            <a:ext cx="822960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8FAFC"/>
                </a:solidFill>
                <a:latin typeface="DM Serif Display" pitchFamily="34" charset="0"/>
                <a:ea typeface="DM Serif Display" pitchFamily="34" charset="-122"/>
                <a:cs typeface="DM Serif Display" pitchFamily="34" charset="-120"/>
              </a:rPr>
              <a:t>Show the system through one complete client journey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457200" y="24231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 focused walkthrough makes the operating model tangible.</a:t>
            </a:r>
            <a:endParaRPr lang="en-US" sz="1800" dirty="0"/>
          </a:p>
        </p:txBody>
      </p:sp>
      <p:sp>
        <p:nvSpPr>
          <p:cNvPr id="6" name="Shape 3"/>
          <p:cNvSpPr/>
          <p:nvPr/>
        </p:nvSpPr>
        <p:spPr>
          <a:xfrm>
            <a:off x="844296" y="2788920"/>
            <a:ext cx="457200" cy="457200"/>
          </a:xfrm>
          <a:prstGeom prst="ellipse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44296" y="2862072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0F1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1347216" y="3017520"/>
            <a:ext cx="682752" cy="0"/>
          </a:xfrm>
          <a:prstGeom prst="line">
            <a:avLst/>
          </a:prstGeom>
          <a:noFill/>
          <a:ln w="19050">
            <a:solidFill>
              <a:srgbClr val="33415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57200" y="3383280"/>
            <a:ext cx="1231392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Agent search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512064" y="3749040"/>
            <a:ext cx="112166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Compare a complete response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2212848" y="2788920"/>
            <a:ext cx="457200" cy="457200"/>
          </a:xfrm>
          <a:prstGeom prst="ellipse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212848" y="2862072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0F1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2715768" y="3017520"/>
            <a:ext cx="682752" cy="0"/>
          </a:xfrm>
          <a:prstGeom prst="line">
            <a:avLst/>
          </a:prstGeom>
          <a:noFill/>
          <a:ln w="19050">
            <a:solidFill>
              <a:srgbClr val="33415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825752" y="3383280"/>
            <a:ext cx="1231392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Price control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1880616" y="3749040"/>
            <a:ext cx="112166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Preserve the accepted total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3581400" y="2788920"/>
            <a:ext cx="457200" cy="457200"/>
          </a:xfrm>
          <a:prstGeom prst="ellipse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3581400" y="2862072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0F1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Shape 15"/>
          <p:cNvSpPr/>
          <p:nvPr/>
        </p:nvSpPr>
        <p:spPr>
          <a:xfrm>
            <a:off x="4084320" y="3017520"/>
            <a:ext cx="682752" cy="0"/>
          </a:xfrm>
          <a:prstGeom prst="line">
            <a:avLst/>
          </a:prstGeom>
          <a:noFill/>
          <a:ln w="19050">
            <a:solidFill>
              <a:srgbClr val="334155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3194304" y="3383280"/>
            <a:ext cx="1231392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Quote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3249168" y="3749040"/>
            <a:ext cx="112166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Create, send and open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4949952" y="2788920"/>
            <a:ext cx="457200" cy="457200"/>
          </a:xfrm>
          <a:prstGeom prst="ellipse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4949952" y="2862072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0F1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</a:t>
            </a:r>
            <a:endParaRPr lang="en-US" sz="2000" dirty="0"/>
          </a:p>
        </p:txBody>
      </p:sp>
      <p:sp>
        <p:nvSpPr>
          <p:cNvPr id="23" name="Shape 20"/>
          <p:cNvSpPr/>
          <p:nvPr/>
        </p:nvSpPr>
        <p:spPr>
          <a:xfrm>
            <a:off x="5452872" y="3017520"/>
            <a:ext cx="682752" cy="0"/>
          </a:xfrm>
          <a:prstGeom prst="line">
            <a:avLst/>
          </a:prstGeom>
          <a:noFill/>
          <a:ln w="19050">
            <a:solidFill>
              <a:srgbClr val="334155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4562856" y="3383280"/>
            <a:ext cx="1231392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Checkout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4617720" y="3749040"/>
            <a:ext cx="112166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Guarded payment preparation</a:t>
            </a:r>
            <a:endParaRPr lang="en-US" sz="1200" dirty="0"/>
          </a:p>
        </p:txBody>
      </p:sp>
      <p:sp>
        <p:nvSpPr>
          <p:cNvPr id="26" name="Shape 23"/>
          <p:cNvSpPr/>
          <p:nvPr/>
        </p:nvSpPr>
        <p:spPr>
          <a:xfrm>
            <a:off x="6318504" y="2788920"/>
            <a:ext cx="457200" cy="457200"/>
          </a:xfrm>
          <a:prstGeom prst="ellipse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318504" y="2862072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0F1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5</a:t>
            </a:r>
            <a:endParaRPr lang="en-US" sz="2000" dirty="0"/>
          </a:p>
        </p:txBody>
      </p:sp>
      <p:sp>
        <p:nvSpPr>
          <p:cNvPr id="28" name="Shape 25"/>
          <p:cNvSpPr/>
          <p:nvPr/>
        </p:nvSpPr>
        <p:spPr>
          <a:xfrm>
            <a:off x="6821424" y="3017520"/>
            <a:ext cx="682752" cy="0"/>
          </a:xfrm>
          <a:prstGeom prst="line">
            <a:avLst/>
          </a:prstGeom>
          <a:noFill/>
          <a:ln w="19050">
            <a:solidFill>
              <a:srgbClr val="334155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5931408" y="3383280"/>
            <a:ext cx="1231392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Service</a:t>
            </a:r>
            <a:endParaRPr lang="en-US" sz="1500" dirty="0"/>
          </a:p>
        </p:txBody>
      </p:sp>
      <p:sp>
        <p:nvSpPr>
          <p:cNvPr id="30" name="Text 27"/>
          <p:cNvSpPr/>
          <p:nvPr/>
        </p:nvSpPr>
        <p:spPr>
          <a:xfrm>
            <a:off x="5986272" y="3749040"/>
            <a:ext cx="112166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Open itinerary and trip completion</a:t>
            </a:r>
            <a:endParaRPr lang="en-US" sz="1200" dirty="0"/>
          </a:p>
        </p:txBody>
      </p:sp>
      <p:sp>
        <p:nvSpPr>
          <p:cNvPr id="31" name="Shape 28"/>
          <p:cNvSpPr/>
          <p:nvPr/>
        </p:nvSpPr>
        <p:spPr>
          <a:xfrm>
            <a:off x="7687056" y="2788920"/>
            <a:ext cx="457200" cy="457200"/>
          </a:xfrm>
          <a:prstGeom prst="ellipse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7687056" y="2862072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0F1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6</a:t>
            </a:r>
            <a:endParaRPr lang="en-US" sz="2000" dirty="0"/>
          </a:p>
        </p:txBody>
      </p:sp>
      <p:sp>
        <p:nvSpPr>
          <p:cNvPr id="33" name="Text 30"/>
          <p:cNvSpPr/>
          <p:nvPr/>
        </p:nvSpPr>
        <p:spPr>
          <a:xfrm>
            <a:off x="7299960" y="3383280"/>
            <a:ext cx="1231392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Scale</a:t>
            </a:r>
            <a:endParaRPr lang="en-US" sz="1500" dirty="0"/>
          </a:p>
        </p:txBody>
      </p:sp>
      <p:sp>
        <p:nvSpPr>
          <p:cNvPr id="34" name="Text 31"/>
          <p:cNvSpPr/>
          <p:nvPr/>
        </p:nvSpPr>
        <p:spPr>
          <a:xfrm>
            <a:off x="7354824" y="3749040"/>
            <a:ext cx="112166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Brand, commissions and roles</a:t>
            </a:r>
            <a:endParaRPr lang="en-US" sz="1200" dirty="0"/>
          </a:p>
        </p:txBody>
      </p:sp>
      <p:sp>
        <p:nvSpPr>
          <p:cNvPr id="35" name="Text 32"/>
          <p:cNvSpPr/>
          <p:nvPr/>
        </p:nvSpPr>
        <p:spPr>
          <a:xfrm>
            <a:off x="457200" y="470916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Decision to unlock · Align the pilot audience, success measures and rollout sequence.</a:t>
            </a:r>
            <a:endParaRPr lang="en-US" sz="1100" dirty="0"/>
          </a:p>
        </p:txBody>
      </p:sp>
      <p:sp>
        <p:nvSpPr>
          <p:cNvPr id="36" name="Text 33"/>
          <p:cNvSpPr/>
          <p:nvPr/>
        </p:nvSpPr>
        <p:spPr>
          <a:xfrm>
            <a:off x="7955280" y="489204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13/16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320040"/>
            <a:ext cx="1995678" cy="411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9144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300" kern="0" dirty="0">
                <a:solidFill>
                  <a:srgbClr val="2DD4B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CAPABILITY MAP · CLIENT JOURNEY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2588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8FAFC"/>
                </a:solidFill>
                <a:latin typeface="DM Serif Display" pitchFamily="34" charset="0"/>
                <a:ea typeface="DM Serif Display" pitchFamily="34" charset="-122"/>
                <a:cs typeface="DM Serif Display" pitchFamily="34" charset="-120"/>
              </a:rPr>
              <a:t>Sell, convert, serve and earn in one workspace</a:t>
            </a:r>
            <a:endParaRPr lang="en-US" sz="3600" dirty="0"/>
          </a:p>
        </p:txBody>
      </p:sp>
      <p:sp>
        <p:nvSpPr>
          <p:cNvPr id="5" name="Shape 2"/>
          <p:cNvSpPr/>
          <p:nvPr/>
        </p:nvSpPr>
        <p:spPr>
          <a:xfrm>
            <a:off x="457200" y="2423160"/>
            <a:ext cx="1828800" cy="187452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457200" y="2423160"/>
            <a:ext cx="1828800" cy="73152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66928" y="2587752"/>
            <a:ext cx="1609344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Sell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94360" y="3063240"/>
            <a:ext cx="1554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Air, hotels, cars and transfers</a:t>
            </a:r>
            <a:endParaRPr lang="en-US" sz="1100" dirty="0"/>
          </a:p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Activities, cruises, events and protection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2468880" y="2423160"/>
            <a:ext cx="1828800" cy="187452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2468880" y="2423160"/>
            <a:ext cx="1828800" cy="73152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578608" y="2587752"/>
            <a:ext cx="1609344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Convert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2606040" y="3063240"/>
            <a:ext cx="1554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Review, checkout and held-price quotes</a:t>
            </a:r>
            <a:endParaRPr lang="en-US" sz="1100" dirty="0"/>
          </a:p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Client approval and verified confirmation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4480560" y="2423160"/>
            <a:ext cx="1828800" cy="187452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480560" y="2423160"/>
            <a:ext cx="1828800" cy="73152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590288" y="2587752"/>
            <a:ext cx="1609344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Serve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4617720" y="3063240"/>
            <a:ext cx="1554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Profiles, traveller details and history</a:t>
            </a:r>
            <a:endParaRPr lang="en-US" sz="1100" dirty="0"/>
          </a:p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Rich quotes, itinerary, terms and completion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6492240" y="2423160"/>
            <a:ext cx="1828800" cy="187452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6492240" y="2423160"/>
            <a:ext cx="1828800" cy="73152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601968" y="2587752"/>
            <a:ext cx="1609344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Earn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6629400" y="3063240"/>
            <a:ext cx="1554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Cost, commission and selling price</a:t>
            </a:r>
            <a:endParaRPr lang="en-US" sz="1100" dirty="0"/>
          </a:p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Ledger and post-travel settlement status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457200" y="470916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Implemented portal surfaces grouped around the work an agent needs to complete.</a:t>
            </a:r>
            <a:endParaRPr lang="en-US" sz="1100" dirty="0"/>
          </a:p>
        </p:txBody>
      </p:sp>
      <p:sp>
        <p:nvSpPr>
          <p:cNvPr id="22" name="Text 19"/>
          <p:cNvSpPr/>
          <p:nvPr/>
        </p:nvSpPr>
        <p:spPr>
          <a:xfrm>
            <a:off x="7955280" y="489204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14/16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320040"/>
            <a:ext cx="1995678" cy="411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9144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300" kern="0" dirty="0">
                <a:solidFill>
                  <a:srgbClr val="2DD4B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CAPABILITY MAP · OPERATING LAYER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2588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8FAFC"/>
                </a:solidFill>
                <a:latin typeface="DM Serif Display" pitchFamily="34" charset="0"/>
                <a:ea typeface="DM Serif Display" pitchFamily="34" charset="-122"/>
                <a:cs typeface="DM Serif Display" pitchFamily="34" charset="-120"/>
              </a:rPr>
              <a:t>Brand, distribution and control scale together</a:t>
            </a:r>
            <a:endParaRPr lang="en-US" sz="3600" dirty="0"/>
          </a:p>
        </p:txBody>
      </p:sp>
      <p:sp>
        <p:nvSpPr>
          <p:cNvPr id="5" name="Shape 2"/>
          <p:cNvSpPr/>
          <p:nvPr/>
        </p:nvSpPr>
        <p:spPr>
          <a:xfrm>
            <a:off x="457200" y="2423160"/>
            <a:ext cx="1828800" cy="187452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457200" y="2423160"/>
            <a:ext cx="1828800" cy="73152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66928" y="2587752"/>
            <a:ext cx="1609344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Own the brand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94360" y="3063240"/>
            <a:ext cx="1554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Brand kit and custom storefront</a:t>
            </a:r>
            <a:endParaRPr lang="en-US" sz="1100" dirty="0"/>
          </a:p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Embedded widget and custom-domain workflow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2468880" y="2423160"/>
            <a:ext cx="1828800" cy="187452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2468880" y="2423160"/>
            <a:ext cx="1828800" cy="73152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578608" y="2587752"/>
            <a:ext cx="1609344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Run the network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2606040" y="3063240"/>
            <a:ext cx="1554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Distributor and agency administration</a:t>
            </a:r>
            <a:endParaRPr lang="en-US" sz="1100" dirty="0"/>
          </a:p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Agent accounts and access suspension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4480560" y="2423160"/>
            <a:ext cx="1828800" cy="187452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480560" y="2423160"/>
            <a:ext cx="1828800" cy="73152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590288" y="2587752"/>
            <a:ext cx="1609344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Protect trust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4617720" y="3063240"/>
            <a:ext cx="1554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Authenticated, role-scoped access</a:t>
            </a:r>
            <a:endParaRPr lang="en-US" sz="1100" dirty="0"/>
          </a:p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Price, payment, terms and confirmation controls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6492240" y="2423160"/>
            <a:ext cx="1828800" cy="187452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6492240" y="2423160"/>
            <a:ext cx="1828800" cy="73152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601968" y="2587752"/>
            <a:ext cx="1609344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Operate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6629400" y="3063240"/>
            <a:ext cx="1554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Quotes, bookings and reporting</a:t>
            </a:r>
            <a:endParaRPr lang="en-US" sz="1100" dirty="0"/>
          </a:p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Credit lines, access requests and profiles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457200" y="470916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 governed operating layer supports the commercial experience.</a:t>
            </a:r>
            <a:endParaRPr lang="en-US" sz="1100" dirty="0"/>
          </a:p>
        </p:txBody>
      </p:sp>
      <p:sp>
        <p:nvSpPr>
          <p:cNvPr id="22" name="Text 19"/>
          <p:cNvSpPr/>
          <p:nvPr/>
        </p:nvSpPr>
        <p:spPr>
          <a:xfrm>
            <a:off x="7955280" y="489204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15/16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320040"/>
            <a:ext cx="1995678" cy="411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1828800"/>
            <a:ext cx="82296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8FAFC"/>
                </a:solidFill>
                <a:latin typeface="DM Serif Display" pitchFamily="34" charset="0"/>
                <a:ea typeface="DM Serif Display" pitchFamily="34" charset="-122"/>
                <a:cs typeface="DM Serif Display" pitchFamily="34" charset="-120"/>
              </a:rPr>
              <a:t>Every agent. A branded OTA.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457200" y="3429000"/>
            <a:ext cx="777240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Enterprise-grade capability behind them. Their own brand in front. The client relationship stays theirs.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457200" y="470916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SELL · SERVE · SCALE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7955280" y="489204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16/16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Snowstorm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OneWurld Agent Portal — Stakeholder Overview</dc:title>
  <dc:subject>OneWurld Agent Portal — Stakeholder Overview</dc:subject>
  <dc:creator>Snowstorm Technologies</dc:creator>
  <cp:lastModifiedBy>Snowstorm Technologies</cp:lastModifiedBy>
  <cp:revision>1</cp:revision>
  <dcterms:created xsi:type="dcterms:W3CDTF">2026-09-20T19:20:39Z</dcterms:created>
  <dcterms:modified xsi:type="dcterms:W3CDTF">2026-09-20T19:20:39Z</dcterms:modified>
</cp:coreProperties>
</file>