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17373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MEMBERSHIP · JOINT VENTURE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214884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6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Wyndham Rewards Insider</a:t>
            </a:r>
            <a:endParaRPr lang="en-US" sz="4600" dirty="0"/>
          </a:p>
        </p:txBody>
      </p:sp>
      <p:sp>
        <p:nvSpPr>
          <p:cNvPr id="5" name="Text 2"/>
          <p:cNvSpPr/>
          <p:nvPr/>
        </p:nvSpPr>
        <p:spPr>
          <a:xfrm>
            <a:off x="457200" y="3749040"/>
            <a:ext cx="77724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paid loyalty layer designed to deepen the Wyndham relationship across stays, travel and experiences.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CONFIDENTIAL · BOARD DISCUSSION · September 2026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1/8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EXECUTIVE SUMMARY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Insider turns loyalty into a paid, recurring relationship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457200" y="237744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strategic opportunity is broader than a hotel discount.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548640" y="2743200"/>
            <a:ext cx="8046720" cy="19431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$95/year paid membership. Initial 14-month term, annual auto-renewal. Members receive an Insider hotel rate, automatic GOLD status and accelerated points.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Value extends beyond the stay into flights, cars, activities, cruises, tickets, theme parks and concierge — subject to partner terms.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strongest conversion happens when value is visible: during trip planning, booking and itinerary engagement.</a:t>
            </a:r>
            <a:endParaRPr lang="en-US" sz="1500" dirty="0"/>
          </a:p>
          <a:p>
            <a:pPr marL="342900" indent="-342900">
              <a:lnSpc>
                <a:spcPts val="1900"/>
              </a:lnSpc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Board lens: scale distribution while protecting economics, identity accuracy and trust.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2/8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MEMBERSHIP PROPOSITION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One fee. Three layers of value.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457200" y="2423160"/>
            <a:ext cx="249936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57200" y="2423160"/>
            <a:ext cx="249936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2587752"/>
            <a:ext cx="227990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SAVE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94360" y="3063240"/>
            <a:ext cx="22250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At least 10% off participating hotel stays booked direct.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139440" y="2423160"/>
            <a:ext cx="249936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139440" y="2423160"/>
            <a:ext cx="249936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249168" y="2587752"/>
            <a:ext cx="227990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STATUS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3276600" y="3063240"/>
            <a:ext cx="22250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Automatic Wyndham Rewards GOLD level.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5821680" y="2423160"/>
            <a:ext cx="249936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821680" y="2423160"/>
            <a:ext cx="249936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931408" y="2587752"/>
            <a:ext cx="227990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EARN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5958840" y="3063240"/>
            <a:ext cx="22250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Accelerated Wyndham Rewards points on qualifying stays.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$95 per year · 14-month initial term · 8,000+ Wyndham hotels · 7,500 limited-time bonus points*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3/8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CUSTOMER VALUE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The membership extends beyond the room</a:t>
            </a:r>
            <a:endParaRPr lang="en-US" sz="3800" dirty="0"/>
          </a:p>
        </p:txBody>
      </p:sp>
      <p:sp>
        <p:nvSpPr>
          <p:cNvPr id="5" name="Text 2"/>
          <p:cNvSpPr/>
          <p:nvPr/>
        </p:nvSpPr>
        <p:spPr>
          <a:xfrm>
            <a:off x="457200" y="23774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portfolio of benefits creates more reasons to engage throughout the year.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457200" y="2743200"/>
            <a:ext cx="3886200" cy="214884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0080" y="2880360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DD4B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Travel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85800" y="3246120"/>
            <a:ext cx="342900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Hotels — Insider rate, status, points</a:t>
            </a:r>
            <a:endParaRPr lang="en-US" sz="1300" dirty="0"/>
          </a:p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Travel — Flights, cars, activities</a:t>
            </a:r>
            <a:endParaRPr lang="en-US" sz="1300" dirty="0"/>
          </a:p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Cruises — Savings, onboard credit, points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800600" y="2743200"/>
            <a:ext cx="3886200" cy="214884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983480" y="2880360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DD4B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Lifestyle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5029200" y="3246120"/>
            <a:ext cx="342900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Tickets — Earn and redeem with Ticketmaster</a:t>
            </a:r>
            <a:endParaRPr lang="en-US" sz="1300" dirty="0"/>
          </a:p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Experiences — Theme parks, movies, attractions</a:t>
            </a:r>
            <a:endParaRPr lang="en-US" sz="1300" dirty="0"/>
          </a:p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300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Concierge — Dining, VIP access, luxury travel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Partner-specific savings, availability and eligibility vary. The deck intentionally avoids unsupported value claims.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4/8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GROWTH MODEL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Sell Insider when the value is visible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457200" y="24231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experience can show the member rate and subscription economics in the same decision moment.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978408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78408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481328" y="3017520"/>
            <a:ext cx="950976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7200" y="3383280"/>
            <a:ext cx="14996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Recognize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512064" y="3749040"/>
            <a:ext cx="138988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Identify the guest correctly as guest, Rewards member or verified Insider.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2615184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615184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3118104" y="3017520"/>
            <a:ext cx="950976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093976" y="3383280"/>
            <a:ext cx="14996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Demonstrate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2148840" y="3749040"/>
            <a:ext cx="138988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Place member, Insider and standard rates side by side.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4251960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251960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4754880" y="3017520"/>
            <a:ext cx="950976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730752" y="3383280"/>
            <a:ext cx="14996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Consent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3785616" y="3749040"/>
            <a:ext cx="138988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State price, renewal and cancellation terms before purchase.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5888736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888736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Shape 20"/>
          <p:cNvSpPr/>
          <p:nvPr/>
        </p:nvSpPr>
        <p:spPr>
          <a:xfrm>
            <a:off x="6391656" y="3017520"/>
            <a:ext cx="950976" cy="0"/>
          </a:xfrm>
          <a:prstGeom prst="line">
            <a:avLst/>
          </a:prstGeom>
          <a:noFill/>
          <a:ln w="19050">
            <a:solidFill>
              <a:srgbClr val="334155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367528" y="3383280"/>
            <a:ext cx="14996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Enroll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5422392" y="3749040"/>
            <a:ext cx="138988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Complete subscription and booking through the governed transaction path.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7525512" y="2788920"/>
            <a:ext cx="457200" cy="457200"/>
          </a:xfrm>
          <a:prstGeom prst="ellipse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525512" y="2862072"/>
            <a:ext cx="457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0F1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</a:t>
            </a:r>
            <a:endParaRPr lang="en-US" sz="2000" dirty="0"/>
          </a:p>
        </p:txBody>
      </p:sp>
      <p:sp>
        <p:nvSpPr>
          <p:cNvPr id="28" name="Text 25"/>
          <p:cNvSpPr/>
          <p:nvPr/>
        </p:nvSpPr>
        <p:spPr>
          <a:xfrm>
            <a:off x="7004304" y="3383280"/>
            <a:ext cx="14996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Serve</a:t>
            </a:r>
            <a:endParaRPr lang="en-US" sz="1500" dirty="0"/>
          </a:p>
        </p:txBody>
      </p:sp>
      <p:sp>
        <p:nvSpPr>
          <p:cNvPr id="29" name="Text 26"/>
          <p:cNvSpPr/>
          <p:nvPr/>
        </p:nvSpPr>
        <p:spPr>
          <a:xfrm>
            <a:off x="7059168" y="3749040"/>
            <a:ext cx="138988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Carry verified status into itinerary, offers and future journeys.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Strategic advantage · One surface acquires, converts and retains without reacquiring the guest.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5/8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PLATFORM MODEL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One membership layer across the guest journey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457200" y="24231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operating model separates identity, commerce and presentation so each can scale safely.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457200" y="2743200"/>
            <a:ext cx="182880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57200" y="2743200"/>
            <a:ext cx="182880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66928" y="2907792"/>
            <a:ext cx="160934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Verified identity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94360" y="338328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SSO/session is the authority for status. Reservation data and UI toggles do not authorize benefits.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468880" y="2743200"/>
            <a:ext cx="182880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468880" y="2743200"/>
            <a:ext cx="182880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578608" y="2907792"/>
            <a:ext cx="160934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Commerce orchestration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2606040" y="338328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Enrollment, payment, entitlement and travel transactions follow governed paths with explicit state.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480560" y="2743200"/>
            <a:ext cx="182880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4480560" y="2743200"/>
            <a:ext cx="182880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590288" y="2907792"/>
            <a:ext cx="160934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Contextual distribution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4617720" y="338328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Insider appears across marketing, booking, checkout, confirmation and itinerary when relevant.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6492240" y="2743200"/>
            <a:ext cx="182880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492240" y="2743200"/>
            <a:ext cx="182880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601968" y="2907792"/>
            <a:ext cx="160934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Global experience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6629400" y="338328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Localized copy, live currency and audience-aware presentation support international rollout.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Design principle · Customer-facing status claims must follow verified membership — not inferred reservation data.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6/8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9144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300" kern="0" dirty="0">
                <a:solidFill>
                  <a:srgbClr val="2DD4B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GOVERNANCE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457200" y="132588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Trust is part of the product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457200" y="24231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Board-level risk is correctness, not just conversion performance.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457200" y="2743200"/>
            <a:ext cx="249936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57200" y="2743200"/>
            <a:ext cx="249936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66928" y="2907792"/>
            <a:ext cx="227990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Customer clarity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94360" y="3383280"/>
            <a:ext cx="22250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Price, term, auto-renewal and cancellation are disclosed before consent. Identity claims never flash or default incorrectly.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139440" y="2743200"/>
            <a:ext cx="249936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139440" y="2743200"/>
            <a:ext cx="249936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249168" y="2907792"/>
            <a:ext cx="227990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Financial control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3276600" y="3383280"/>
            <a:ext cx="22250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One sale produces one enrollment path. Payment, entitlement and booking outcomes remain observable and recoverable.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5821680" y="2743200"/>
            <a:ext cx="2499360" cy="1874520"/>
          </a:xfrm>
          <a:prstGeom prst="rect">
            <a:avLst/>
          </a:prstGeom>
          <a:solidFill>
            <a:srgbClr val="111827"/>
          </a:solidFill>
          <a:ln w="6350">
            <a:solidFill>
              <a:srgbClr val="334155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821680" y="2743200"/>
            <a:ext cx="2499360" cy="73152"/>
          </a:xfrm>
          <a:prstGeom prst="rect">
            <a:avLst/>
          </a:prstGeom>
          <a:solidFill>
            <a:srgbClr val="2DD4BF"/>
          </a:solidFill>
          <a:ln w="12700">
            <a:solidFill>
              <a:srgbClr val="2DD4B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931408" y="2907792"/>
            <a:ext cx="2279904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Supplier truth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5958840" y="3383280"/>
            <a:ext cx="22250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Rates, benefits, availability and policies are source-led. Unknown data is suppressed or labeled — not invented.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Operating posture · Forward-only fixes · explicit exception handling · no silent identity downgrade · no substituted itinerary links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7/8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0F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320040"/>
            <a:ext cx="1995678" cy="4114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182880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8FAFC"/>
                </a:solidFill>
                <a:latin typeface="DM Serif Display" pitchFamily="34" charset="0"/>
                <a:ea typeface="DM Serif Display" pitchFamily="34" charset="-122"/>
                <a:cs typeface="DM Serif Display" pitchFamily="34" charset="-120"/>
              </a:rPr>
              <a:t>Measure the relationship — not only the sale.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457200" y="3429000"/>
            <a:ext cx="77724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Acquisition, economics, engagement, retention, customer and operations metrics require approved company data before external circulation.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457200" y="47091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PLACEHOLDERS ONLY — insert approved actuals, targets and owners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7955280" y="489204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8/8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Snowstorm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Wyndham Rewards Insider — Board Overview</dc:title>
  <dc:subject>Wyndham Rewards Insider — Board Overview</dc:subject>
  <dc:creator>Snowstorm Technologies</dc:creator>
  <cp:lastModifiedBy>Snowstorm Technologies</cp:lastModifiedBy>
  <cp:revision>1</cp:revision>
  <dcterms:created xsi:type="dcterms:W3CDTF">2026-09-20T19:20:39Z</dcterms:created>
  <dcterms:modified xsi:type="dcterms:W3CDTF">2026-09-20T19:20:39Z</dcterms:modified>
</cp:coreProperties>
</file>