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B2B"/>
        </a:solidFill>
      </p:bgPr>
    </p:bg>
    <p:spTree>
      <p:nvGrpSpPr>
        <p:cNvPr id="1" name=""/>
        <p:cNvGrpSpPr/>
        <p:nvPr/>
      </p:nvGrpSpPr>
      <p:grpSpPr>
        <a:xfrm>
          <a:off x="0" y="0"/>
          <a:ext cx="0" cy="0"/>
          <a:chOff x="0" y="0"/>
          <a:chExt cx="0" cy="0"/>
        </a:xfrm>
      </p:grpSpPr>
      <p:sp>
        <p:nvSpPr>
          <p:cNvPr id="2" name="Shape 0"/>
          <p:cNvSpPr/>
          <p:nvPr/>
        </p:nvSpPr>
        <p:spPr>
          <a:xfrm>
            <a:off x="7863840" y="-1463040"/>
            <a:ext cx="6583680" cy="6583680"/>
          </a:xfrm>
          <a:prstGeom prst="ellipse">
            <a:avLst/>
          </a:prstGeom>
          <a:solidFill>
            <a:srgbClr val="102A3E"/>
          </a:solidFill>
          <a:ln w="12700">
            <a:solidFill>
              <a:srgbClr val="102A3E"/>
            </a:solidFill>
            <a:prstDash val="solid"/>
          </a:ln>
        </p:spPr>
      </p:sp>
      <p:sp>
        <p:nvSpPr>
          <p:cNvPr id="3" name="Shape 1"/>
          <p:cNvSpPr/>
          <p:nvPr/>
        </p:nvSpPr>
        <p:spPr>
          <a:xfrm>
            <a:off x="9144000" y="-365760"/>
            <a:ext cx="4023360" cy="4023360"/>
          </a:xfrm>
          <a:prstGeom prst="ellipse">
            <a:avLst/>
          </a:prstGeom>
          <a:solidFill>
            <a:srgbClr val="17394F"/>
          </a:solidFill>
          <a:ln w="12700">
            <a:solidFill>
              <a:srgbClr val="17394F"/>
            </a:solidFill>
            <a:prstDash val="solid"/>
          </a:ln>
        </p:spPr>
      </p:sp>
      <p:sp>
        <p:nvSpPr>
          <p:cNvPr id="4" name="Text 2"/>
          <p:cNvSpPr txBox="1"/>
          <p:nvPr/>
        </p:nvSpPr>
        <p:spPr>
          <a:xfrm>
            <a:off x="731520" y="1737360"/>
            <a:ext cx="7315200" cy="274320"/>
          </a:xfrm>
          <a:prstGeom prst="rect">
            <a:avLst/>
          </a:prstGeom>
          <a:noFill/>
          <a:ln/>
        </p:spPr>
        <p:txBody>
          <a:bodyPr wrap="square" lIns="0" tIns="0" rIns="0" bIns="0" rtlCol="0" anchor="ctr"/>
          <a:lstStyle/>
          <a:p>
            <a:pPr indent="0" marL="0">
              <a:buNone/>
            </a:pPr>
            <a:r>
              <a:rPr lang="en-US" sz="1200" b="1" spc="300" kern="0" dirty="0">
                <a:solidFill>
                  <a:srgbClr val="6EC1E4"/>
                </a:solidFill>
                <a:latin typeface="Calibri" pitchFamily="34" charset="0"/>
                <a:ea typeface="Calibri" pitchFamily="34" charset="-122"/>
                <a:cs typeface="Calibri" pitchFamily="34" charset="-120"/>
              </a:rPr>
              <a:t>YOURWURLD</a:t>
            </a:r>
            <a:endParaRPr lang="en-US" sz="1200" dirty="0"/>
          </a:p>
        </p:txBody>
      </p:sp>
      <p:sp>
        <p:nvSpPr>
          <p:cNvPr id="5" name="Text 3"/>
          <p:cNvSpPr txBox="1"/>
          <p:nvPr/>
        </p:nvSpPr>
        <p:spPr>
          <a:xfrm>
            <a:off x="731520" y="2194560"/>
            <a:ext cx="7680960" cy="1737360"/>
          </a:xfrm>
          <a:prstGeom prst="rect">
            <a:avLst/>
          </a:prstGeom>
          <a:noFill/>
          <a:ln/>
        </p:spPr>
        <p:txBody>
          <a:bodyPr wrap="square" lIns="0" tIns="0" rIns="0" bIns="0" rtlCol="0" anchor="ctr"/>
          <a:lstStyle/>
          <a:p>
            <a:pPr indent="0" marL="0">
              <a:lnSpc>
                <a:spcPts val="5400"/>
              </a:lnSpc>
              <a:buNone/>
            </a:pPr>
            <a:r>
              <a:rPr lang="en-US" sz="4800" b="1" dirty="0">
                <a:solidFill>
                  <a:srgbClr val="FFFFFF"/>
                </a:solidFill>
                <a:latin typeface="Cambria" pitchFamily="34" charset="0"/>
                <a:ea typeface="Cambria" pitchFamily="34" charset="-122"/>
                <a:cs typeface="Cambria" pitchFamily="34" charset="-120"/>
              </a:rPr>
              <a:t>One portal.</a:t>
            </a:r>
            <a:endParaRPr lang="en-US" sz="4800" dirty="0"/>
          </a:p>
          <a:p>
            <a:pPr indent="0" marL="0">
              <a:lnSpc>
                <a:spcPts val="5400"/>
              </a:lnSpc>
              <a:buNone/>
            </a:pPr>
            <a:r>
              <a:rPr lang="en-US" sz="4800" b="1" dirty="0">
                <a:solidFill>
                  <a:srgbClr val="FFFFFF"/>
                </a:solidFill>
                <a:latin typeface="Cambria" pitchFamily="34" charset="0"/>
                <a:ea typeface="Cambria" pitchFamily="34" charset="-122"/>
                <a:cs typeface="Cambria" pitchFamily="34" charset="-120"/>
              </a:rPr>
              <a:t>Every journey.</a:t>
            </a:r>
            <a:endParaRPr lang="en-US" sz="4800" dirty="0"/>
          </a:p>
        </p:txBody>
      </p:sp>
      <p:sp>
        <p:nvSpPr>
          <p:cNvPr id="6" name="Text 4"/>
          <p:cNvSpPr txBox="1"/>
          <p:nvPr/>
        </p:nvSpPr>
        <p:spPr>
          <a:xfrm>
            <a:off x="731520" y="4069080"/>
            <a:ext cx="7680960" cy="457200"/>
          </a:xfrm>
          <a:prstGeom prst="rect">
            <a:avLst/>
          </a:prstGeom>
          <a:noFill/>
          <a:ln/>
        </p:spPr>
        <p:txBody>
          <a:bodyPr wrap="square" lIns="0" tIns="0" rIns="0" bIns="0" rtlCol="0" anchor="ctr"/>
          <a:lstStyle/>
          <a:p>
            <a:pPr indent="0" marL="0">
              <a:buNone/>
            </a:pPr>
            <a:r>
              <a:rPr lang="en-US" sz="1800" i="1" dirty="0">
                <a:solidFill>
                  <a:srgbClr val="6EC1E4"/>
                </a:solidFill>
                <a:latin typeface="Cambria" pitchFamily="34" charset="0"/>
                <a:ea typeface="Cambria" pitchFamily="34" charset="-122"/>
                <a:cs typeface="Cambria" pitchFamily="34" charset="-120"/>
              </a:rPr>
              <a:t>Corporate Travel  ·  Inner Circle  ·  Concierge</a:t>
            </a:r>
            <a:endParaRPr lang="en-US" sz="1800" dirty="0"/>
          </a:p>
        </p:txBody>
      </p:sp>
      <p:sp>
        <p:nvSpPr>
          <p:cNvPr id="7" name="Text 5"/>
          <p:cNvSpPr txBox="1"/>
          <p:nvPr/>
        </p:nvSpPr>
        <p:spPr>
          <a:xfrm>
            <a:off x="731520" y="4846320"/>
            <a:ext cx="8686800" cy="365760"/>
          </a:xfrm>
          <a:prstGeom prst="rect">
            <a:avLst/>
          </a:prstGeom>
          <a:noFill/>
          <a:ln/>
        </p:spPr>
        <p:txBody>
          <a:bodyPr wrap="square" lIns="0" tIns="0" rIns="0" bIns="0" rtlCol="0" anchor="ctr"/>
          <a:lstStyle/>
          <a:p>
            <a:pPr indent="0" marL="0">
              <a:buNone/>
            </a:pPr>
            <a:r>
              <a:rPr lang="en-US" sz="1300" dirty="0">
                <a:solidFill>
                  <a:srgbClr val="A9BECD"/>
                </a:solidFill>
                <a:latin typeface="Calibri" pitchFamily="34" charset="0"/>
                <a:ea typeface="Calibri" pitchFamily="34" charset="-122"/>
                <a:cs typeface="Calibri" pitchFamily="34" charset="-120"/>
              </a:rPr>
              <a:t>A platform overview for corporate buyers and strategic partners</a:t>
            </a:r>
            <a:endParaRPr lang="en-US" sz="1300" dirty="0"/>
          </a:p>
        </p:txBody>
      </p:sp>
      <p:sp>
        <p:nvSpPr>
          <p:cNvPr id="8" name="Text 6"/>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EXECUTIVE SUMMARY</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Managed travel, turned into a traveller relationship</a:t>
            </a:r>
            <a:endParaRPr lang="en-US" sz="3400" dirty="0"/>
          </a:p>
        </p:txBody>
      </p:sp>
      <p:sp>
        <p:nvSpPr>
          <p:cNvPr id="4" name="Text 2"/>
          <p:cNvSpPr txBox="1"/>
          <p:nvPr/>
        </p:nvSpPr>
        <p:spPr>
          <a:xfrm>
            <a:off x="640080" y="1463040"/>
            <a:ext cx="10332720" cy="640080"/>
          </a:xfrm>
          <a:prstGeom prst="rect">
            <a:avLst/>
          </a:prstGeom>
          <a:noFill/>
          <a:ln/>
        </p:spPr>
        <p:txBody>
          <a:bodyPr wrap="square" lIns="0" tIns="0" rIns="0" bIns="0" rtlCol="0" anchor="ctr"/>
          <a:lstStyle/>
          <a:p>
            <a:pPr indent="0" marL="0">
              <a:lnSpc>
                <a:spcPts val="2200"/>
              </a:lnSpc>
              <a:buNone/>
            </a:pPr>
            <a:r>
              <a:rPr lang="en-US" sz="1500" dirty="0">
                <a:solidFill>
                  <a:srgbClr val="A9BECD"/>
                </a:solidFill>
                <a:latin typeface="Calibri" pitchFamily="34" charset="0"/>
                <a:ea typeface="Calibri" pitchFamily="34" charset="-122"/>
                <a:cs typeface="Calibri" pitchFamily="34" charset="-120"/>
              </a:rPr>
              <a:t>One identity connects corporate control, personal travel access and high-touch service — so the portal owns the relationship, not just the transaction.</a:t>
            </a:r>
            <a:endParaRPr lang="en-US" sz="1500" dirty="0"/>
          </a:p>
        </p:txBody>
      </p:sp>
      <p:sp>
        <p:nvSpPr>
          <p:cNvPr id="5" name="Shape 3"/>
          <p:cNvSpPr/>
          <p:nvPr/>
        </p:nvSpPr>
        <p:spPr>
          <a:xfrm>
            <a:off x="640080" y="2468880"/>
            <a:ext cx="3444240" cy="1920240"/>
          </a:xfrm>
          <a:prstGeom prst="roundRect">
            <a:avLst>
              <a:gd name="adj" fmla="val 3810"/>
            </a:avLst>
          </a:prstGeom>
          <a:solidFill>
            <a:srgbClr val="15293C"/>
          </a:solidFill>
          <a:ln w="12700">
            <a:solidFill>
              <a:srgbClr val="1C3548"/>
            </a:solidFill>
            <a:prstDash val="solid"/>
          </a:ln>
        </p:spPr>
      </p:sp>
      <p:sp>
        <p:nvSpPr>
          <p:cNvPr id="6" name="Text 4"/>
          <p:cNvSpPr txBox="1"/>
          <p:nvPr/>
        </p:nvSpPr>
        <p:spPr>
          <a:xfrm>
            <a:off x="868680" y="267004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01</a:t>
            </a:r>
            <a:endParaRPr lang="en-US" sz="1800" dirty="0"/>
          </a:p>
        </p:txBody>
      </p:sp>
      <p:sp>
        <p:nvSpPr>
          <p:cNvPr id="7" name="Text 5"/>
          <p:cNvSpPr txBox="1"/>
          <p:nvPr/>
        </p:nvSpPr>
        <p:spPr>
          <a:xfrm>
            <a:off x="868680" y="305409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Corporate Travel</a:t>
            </a:r>
            <a:endParaRPr lang="en-US" sz="1350" dirty="0"/>
          </a:p>
        </p:txBody>
      </p:sp>
      <p:sp>
        <p:nvSpPr>
          <p:cNvPr id="8" name="Text 6"/>
          <p:cNvSpPr txBox="1"/>
          <p:nvPr/>
        </p:nvSpPr>
        <p:spPr>
          <a:xfrm>
            <a:off x="868680" y="3419856"/>
            <a:ext cx="2987040" cy="8046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Book · govern · protect. Managed booking, policy, approvals, servicing and reporting.</a:t>
            </a:r>
            <a:endParaRPr lang="en-US" sz="1100" dirty="0"/>
          </a:p>
        </p:txBody>
      </p:sp>
      <p:sp>
        <p:nvSpPr>
          <p:cNvPr id="9" name="Shape 7"/>
          <p:cNvSpPr/>
          <p:nvPr/>
        </p:nvSpPr>
        <p:spPr>
          <a:xfrm>
            <a:off x="4358640" y="2468880"/>
            <a:ext cx="3444240" cy="1920240"/>
          </a:xfrm>
          <a:prstGeom prst="roundRect">
            <a:avLst>
              <a:gd name="adj" fmla="val 3810"/>
            </a:avLst>
          </a:prstGeom>
          <a:solidFill>
            <a:srgbClr val="15293C"/>
          </a:solidFill>
          <a:ln w="12700">
            <a:solidFill>
              <a:srgbClr val="1C3548"/>
            </a:solidFill>
            <a:prstDash val="solid"/>
          </a:ln>
        </p:spPr>
      </p:sp>
      <p:sp>
        <p:nvSpPr>
          <p:cNvPr id="10" name="Text 8"/>
          <p:cNvSpPr txBox="1"/>
          <p:nvPr/>
        </p:nvSpPr>
        <p:spPr>
          <a:xfrm>
            <a:off x="4587240" y="267004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02</a:t>
            </a:r>
            <a:endParaRPr lang="en-US" sz="1800" dirty="0"/>
          </a:p>
        </p:txBody>
      </p:sp>
      <p:sp>
        <p:nvSpPr>
          <p:cNvPr id="11" name="Text 9"/>
          <p:cNvSpPr txBox="1"/>
          <p:nvPr/>
        </p:nvSpPr>
        <p:spPr>
          <a:xfrm>
            <a:off x="4587240" y="305409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Inner Circle</a:t>
            </a:r>
            <a:endParaRPr lang="en-US" sz="1350" dirty="0"/>
          </a:p>
        </p:txBody>
      </p:sp>
      <p:sp>
        <p:nvSpPr>
          <p:cNvPr id="12" name="Text 10"/>
          <p:cNvSpPr txBox="1"/>
          <p:nvPr/>
        </p:nvSpPr>
        <p:spPr>
          <a:xfrm>
            <a:off x="4587240" y="3419856"/>
            <a:ext cx="2987040" cy="8046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Discover · enjoy · return. Personal travel launched securely from the same login.</a:t>
            </a:r>
            <a:endParaRPr lang="en-US" sz="1100" dirty="0"/>
          </a:p>
        </p:txBody>
      </p:sp>
      <p:sp>
        <p:nvSpPr>
          <p:cNvPr id="13" name="Shape 11"/>
          <p:cNvSpPr/>
          <p:nvPr/>
        </p:nvSpPr>
        <p:spPr>
          <a:xfrm>
            <a:off x="8077200" y="2468880"/>
            <a:ext cx="3444240" cy="1920240"/>
          </a:xfrm>
          <a:prstGeom prst="roundRect">
            <a:avLst>
              <a:gd name="adj" fmla="val 3810"/>
            </a:avLst>
          </a:prstGeom>
          <a:solidFill>
            <a:srgbClr val="15293C"/>
          </a:solidFill>
          <a:ln w="12700">
            <a:solidFill>
              <a:srgbClr val="1C3548"/>
            </a:solidFill>
            <a:prstDash val="solid"/>
          </a:ln>
        </p:spPr>
      </p:sp>
      <p:sp>
        <p:nvSpPr>
          <p:cNvPr id="14" name="Text 12"/>
          <p:cNvSpPr txBox="1"/>
          <p:nvPr/>
        </p:nvSpPr>
        <p:spPr>
          <a:xfrm>
            <a:off x="8305800" y="267004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03</a:t>
            </a:r>
            <a:endParaRPr lang="en-US" sz="1800" dirty="0"/>
          </a:p>
        </p:txBody>
      </p:sp>
      <p:sp>
        <p:nvSpPr>
          <p:cNvPr id="15" name="Text 13"/>
          <p:cNvSpPr txBox="1"/>
          <p:nvPr/>
        </p:nvSpPr>
        <p:spPr>
          <a:xfrm>
            <a:off x="8305800" y="305409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Concierge</a:t>
            </a:r>
            <a:endParaRPr lang="en-US" sz="1350" dirty="0"/>
          </a:p>
        </p:txBody>
      </p:sp>
      <p:sp>
        <p:nvSpPr>
          <p:cNvPr id="16" name="Text 14"/>
          <p:cNvSpPr txBox="1"/>
          <p:nvPr/>
        </p:nvSpPr>
        <p:spPr>
          <a:xfrm>
            <a:off x="8305800" y="3419856"/>
            <a:ext cx="2987040" cy="8046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Request · assist · resolve. A premium assisted-service channel for priority travellers.</a:t>
            </a:r>
            <a:endParaRPr lang="en-US" sz="1100" dirty="0"/>
          </a:p>
        </p:txBody>
      </p:sp>
      <p:sp>
        <p:nvSpPr>
          <p:cNvPr id="17" name="Text 15"/>
          <p:cNvSpPr txBox="1"/>
          <p:nvPr/>
        </p:nvSpPr>
        <p:spPr>
          <a:xfrm>
            <a:off x="640080" y="4709160"/>
            <a:ext cx="54864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THE PLATFORM ADVANTAGE</a:t>
            </a:r>
            <a:endParaRPr lang="en-US" sz="1100" dirty="0"/>
          </a:p>
        </p:txBody>
      </p:sp>
      <p:sp>
        <p:nvSpPr>
          <p:cNvPr id="18" name="Shape 16"/>
          <p:cNvSpPr/>
          <p:nvPr/>
        </p:nvSpPr>
        <p:spPr>
          <a:xfrm>
            <a:off x="640080" y="5074920"/>
            <a:ext cx="3447288" cy="640080"/>
          </a:xfrm>
          <a:prstGeom prst="roundRect">
            <a:avLst>
              <a:gd name="adj" fmla="val 11429"/>
            </a:avLst>
          </a:prstGeom>
          <a:solidFill>
            <a:srgbClr val="13202C"/>
          </a:solidFill>
          <a:ln w="12700">
            <a:solidFill>
              <a:srgbClr val="1C3548"/>
            </a:solidFill>
            <a:prstDash val="solid"/>
          </a:ln>
        </p:spPr>
      </p:sp>
      <p:sp>
        <p:nvSpPr>
          <p:cNvPr id="19" name="Text 17"/>
          <p:cNvSpPr txBox="1"/>
          <p:nvPr/>
        </p:nvSpPr>
        <p:spPr>
          <a:xfrm>
            <a:off x="640080" y="5074920"/>
            <a:ext cx="3447288"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One entry</a:t>
            </a:r>
            <a:endParaRPr lang="en-US" sz="1500" dirty="0"/>
          </a:p>
        </p:txBody>
      </p:sp>
      <p:sp>
        <p:nvSpPr>
          <p:cNvPr id="20" name="Shape 18"/>
          <p:cNvSpPr/>
          <p:nvPr/>
        </p:nvSpPr>
        <p:spPr>
          <a:xfrm>
            <a:off x="4361688" y="5074920"/>
            <a:ext cx="3447288" cy="640080"/>
          </a:xfrm>
          <a:prstGeom prst="roundRect">
            <a:avLst>
              <a:gd name="adj" fmla="val 11429"/>
            </a:avLst>
          </a:prstGeom>
          <a:solidFill>
            <a:srgbClr val="13202C"/>
          </a:solidFill>
          <a:ln w="12700">
            <a:solidFill>
              <a:srgbClr val="1C3548"/>
            </a:solidFill>
            <a:prstDash val="solid"/>
          </a:ln>
        </p:spPr>
      </p:sp>
      <p:sp>
        <p:nvSpPr>
          <p:cNvPr id="21" name="Text 19"/>
          <p:cNvSpPr txBox="1"/>
          <p:nvPr/>
        </p:nvSpPr>
        <p:spPr>
          <a:xfrm>
            <a:off x="4361688" y="5074920"/>
            <a:ext cx="3447288"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One profile</a:t>
            </a:r>
            <a:endParaRPr lang="en-US" sz="1500" dirty="0"/>
          </a:p>
        </p:txBody>
      </p:sp>
      <p:sp>
        <p:nvSpPr>
          <p:cNvPr id="22" name="Shape 20"/>
          <p:cNvSpPr/>
          <p:nvPr/>
        </p:nvSpPr>
        <p:spPr>
          <a:xfrm>
            <a:off x="8083296" y="5074920"/>
            <a:ext cx="3447288" cy="640080"/>
          </a:xfrm>
          <a:prstGeom prst="roundRect">
            <a:avLst>
              <a:gd name="adj" fmla="val 11429"/>
            </a:avLst>
          </a:prstGeom>
          <a:solidFill>
            <a:srgbClr val="13202C"/>
          </a:solidFill>
          <a:ln w="12700">
            <a:solidFill>
              <a:srgbClr val="1C3548"/>
            </a:solidFill>
            <a:prstDash val="solid"/>
          </a:ln>
        </p:spPr>
      </p:sp>
      <p:sp>
        <p:nvSpPr>
          <p:cNvPr id="23" name="Text 21"/>
          <p:cNvSpPr txBox="1"/>
          <p:nvPr/>
        </p:nvSpPr>
        <p:spPr>
          <a:xfrm>
            <a:off x="8083296" y="5074920"/>
            <a:ext cx="3447288" cy="64008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One trip record</a:t>
            </a:r>
            <a:endParaRPr lang="en-US" sz="1500" dirty="0"/>
          </a:p>
        </p:txBody>
      </p:sp>
      <p:sp>
        <p:nvSpPr>
          <p:cNvPr id="24" name="Text 22"/>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THE OPPORTUNITY</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Travel is organised around vendors, not people</a:t>
            </a:r>
            <a:endParaRPr lang="en-US" sz="3400" dirty="0"/>
          </a:p>
        </p:txBody>
      </p:sp>
      <p:sp>
        <p:nvSpPr>
          <p:cNvPr id="4" name="Text 2"/>
          <p:cNvSpPr txBox="1"/>
          <p:nvPr/>
        </p:nvSpPr>
        <p:spPr>
          <a:xfrm>
            <a:off x="640080" y="1463040"/>
            <a:ext cx="10332720" cy="640080"/>
          </a:xfrm>
          <a:prstGeom prst="rect">
            <a:avLst/>
          </a:prstGeom>
          <a:noFill/>
          <a:ln/>
        </p:spPr>
        <p:txBody>
          <a:bodyPr wrap="square" lIns="0" tIns="0" rIns="0" bIns="0" rtlCol="0" anchor="ctr"/>
          <a:lstStyle/>
          <a:p>
            <a:pPr indent="0" marL="0">
              <a:lnSpc>
                <a:spcPts val="2200"/>
              </a:lnSpc>
              <a:buNone/>
            </a:pPr>
            <a:r>
              <a:rPr lang="en-US" sz="1500" dirty="0">
                <a:solidFill>
                  <a:srgbClr val="A9BECD"/>
                </a:solidFill>
                <a:latin typeface="Calibri" pitchFamily="34" charset="0"/>
                <a:ea typeface="Calibri" pitchFamily="34" charset="-122"/>
                <a:cs typeface="Calibri" pitchFamily="34" charset="-120"/>
              </a:rPr>
              <a:t>A single traveller moves between a corporate booking tool, a separate leisure site and an agent channel. Every handoff weakens visibility, loyalty and service.</a:t>
            </a:r>
            <a:endParaRPr lang="en-US" sz="1500" dirty="0"/>
          </a:p>
        </p:txBody>
      </p:sp>
      <p:sp>
        <p:nvSpPr>
          <p:cNvPr id="5" name="Shape 3"/>
          <p:cNvSpPr/>
          <p:nvPr/>
        </p:nvSpPr>
        <p:spPr>
          <a:xfrm>
            <a:off x="640080" y="2514600"/>
            <a:ext cx="3444240" cy="2103120"/>
          </a:xfrm>
          <a:prstGeom prst="roundRect">
            <a:avLst>
              <a:gd name="adj" fmla="val 3478"/>
            </a:avLst>
          </a:prstGeom>
          <a:solidFill>
            <a:srgbClr val="15293C"/>
          </a:solidFill>
          <a:ln w="12700">
            <a:solidFill>
              <a:srgbClr val="1C3548"/>
            </a:solidFill>
            <a:prstDash val="solid"/>
          </a:ln>
        </p:spPr>
      </p:sp>
      <p:sp>
        <p:nvSpPr>
          <p:cNvPr id="6" name="Text 4"/>
          <p:cNvSpPr txBox="1"/>
          <p:nvPr/>
        </p:nvSpPr>
        <p:spPr>
          <a:xfrm>
            <a:off x="868680" y="27157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W</a:t>
            </a:r>
            <a:endParaRPr lang="en-US" sz="1800" dirty="0"/>
          </a:p>
        </p:txBody>
      </p:sp>
      <p:sp>
        <p:nvSpPr>
          <p:cNvPr id="7" name="Text 5"/>
          <p:cNvSpPr txBox="1"/>
          <p:nvPr/>
        </p:nvSpPr>
        <p:spPr>
          <a:xfrm>
            <a:off x="868680" y="309981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Work</a:t>
            </a:r>
            <a:endParaRPr lang="en-US" sz="1350" dirty="0"/>
          </a:p>
        </p:txBody>
      </p:sp>
      <p:sp>
        <p:nvSpPr>
          <p:cNvPr id="8" name="Text 6"/>
          <p:cNvSpPr txBox="1"/>
          <p:nvPr/>
        </p:nvSpPr>
        <p:spPr>
          <a:xfrm>
            <a:off x="868680" y="3465576"/>
            <a:ext cx="2987040" cy="98755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Policies and approvals live in a corporate tool, isolated from personal context.</a:t>
            </a:r>
            <a:endParaRPr lang="en-US" sz="1100" dirty="0"/>
          </a:p>
        </p:txBody>
      </p:sp>
      <p:sp>
        <p:nvSpPr>
          <p:cNvPr id="9" name="Shape 7"/>
          <p:cNvSpPr/>
          <p:nvPr/>
        </p:nvSpPr>
        <p:spPr>
          <a:xfrm>
            <a:off x="4358640" y="2514600"/>
            <a:ext cx="3444240" cy="2103120"/>
          </a:xfrm>
          <a:prstGeom prst="roundRect">
            <a:avLst>
              <a:gd name="adj" fmla="val 3478"/>
            </a:avLst>
          </a:prstGeom>
          <a:solidFill>
            <a:srgbClr val="15293C"/>
          </a:solidFill>
          <a:ln w="12700">
            <a:solidFill>
              <a:srgbClr val="1C3548"/>
            </a:solidFill>
            <a:prstDash val="solid"/>
          </a:ln>
        </p:spPr>
      </p:sp>
      <p:sp>
        <p:nvSpPr>
          <p:cNvPr id="10" name="Text 8"/>
          <p:cNvSpPr txBox="1"/>
          <p:nvPr/>
        </p:nvSpPr>
        <p:spPr>
          <a:xfrm>
            <a:off x="4587240" y="27157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L</a:t>
            </a:r>
            <a:endParaRPr lang="en-US" sz="1800" dirty="0"/>
          </a:p>
        </p:txBody>
      </p:sp>
      <p:sp>
        <p:nvSpPr>
          <p:cNvPr id="11" name="Text 9"/>
          <p:cNvSpPr txBox="1"/>
          <p:nvPr/>
        </p:nvSpPr>
        <p:spPr>
          <a:xfrm>
            <a:off x="4587240" y="309981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Life</a:t>
            </a:r>
            <a:endParaRPr lang="en-US" sz="1350" dirty="0"/>
          </a:p>
        </p:txBody>
      </p:sp>
      <p:sp>
        <p:nvSpPr>
          <p:cNvPr id="12" name="Text 10"/>
          <p:cNvSpPr txBox="1"/>
          <p:nvPr/>
        </p:nvSpPr>
        <p:spPr>
          <a:xfrm>
            <a:off x="4587240" y="3465576"/>
            <a:ext cx="2987040" cy="98755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Personal trips start again with a separate account and a disconnected history.</a:t>
            </a:r>
            <a:endParaRPr lang="en-US" sz="1100" dirty="0"/>
          </a:p>
        </p:txBody>
      </p:sp>
      <p:sp>
        <p:nvSpPr>
          <p:cNvPr id="13" name="Shape 11"/>
          <p:cNvSpPr/>
          <p:nvPr/>
        </p:nvSpPr>
        <p:spPr>
          <a:xfrm>
            <a:off x="8077200" y="2514600"/>
            <a:ext cx="3444240" cy="2103120"/>
          </a:xfrm>
          <a:prstGeom prst="roundRect">
            <a:avLst>
              <a:gd name="adj" fmla="val 3478"/>
            </a:avLst>
          </a:prstGeom>
          <a:solidFill>
            <a:srgbClr val="15293C"/>
          </a:solidFill>
          <a:ln w="12700">
            <a:solidFill>
              <a:srgbClr val="1C3548"/>
            </a:solidFill>
            <a:prstDash val="solid"/>
          </a:ln>
        </p:spPr>
      </p:sp>
      <p:sp>
        <p:nvSpPr>
          <p:cNvPr id="14" name="Text 12"/>
          <p:cNvSpPr txBox="1"/>
          <p:nvPr/>
        </p:nvSpPr>
        <p:spPr>
          <a:xfrm>
            <a:off x="8305800" y="27157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H</a:t>
            </a:r>
            <a:endParaRPr lang="en-US" sz="1800" dirty="0"/>
          </a:p>
        </p:txBody>
      </p:sp>
      <p:sp>
        <p:nvSpPr>
          <p:cNvPr id="15" name="Text 13"/>
          <p:cNvSpPr txBox="1"/>
          <p:nvPr/>
        </p:nvSpPr>
        <p:spPr>
          <a:xfrm>
            <a:off x="8305800" y="309981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Help</a:t>
            </a:r>
            <a:endParaRPr lang="en-US" sz="1350" dirty="0"/>
          </a:p>
        </p:txBody>
      </p:sp>
      <p:sp>
        <p:nvSpPr>
          <p:cNvPr id="16" name="Text 14"/>
          <p:cNvSpPr txBox="1"/>
          <p:nvPr/>
        </p:nvSpPr>
        <p:spPr>
          <a:xfrm>
            <a:off x="8305800" y="3465576"/>
            <a:ext cx="2987040" cy="98755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Calls and emails restart the story at the moment service matters most.</a:t>
            </a:r>
            <a:endParaRPr lang="en-US" sz="1100" dirty="0"/>
          </a:p>
        </p:txBody>
      </p:sp>
      <p:sp>
        <p:nvSpPr>
          <p:cNvPr id="17" name="Text 15"/>
          <p:cNvSpPr txBox="1"/>
          <p:nvPr/>
        </p:nvSpPr>
        <p:spPr>
          <a:xfrm>
            <a:off x="640080" y="502920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The traveller has one identity. The platform should too.</a:t>
            </a:r>
            <a:endParaRPr lang="en-US" sz="1400" dirty="0"/>
          </a:p>
        </p:txBody>
      </p:sp>
      <p:sp>
        <p:nvSpPr>
          <p:cNvPr id="18" name="Text 16"/>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PLATFORM AT A GLANCE</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Three experiences, one governed foundation</a:t>
            </a:r>
            <a:endParaRPr lang="en-US" sz="3400" dirty="0"/>
          </a:p>
        </p:txBody>
      </p:sp>
      <p:sp>
        <p:nvSpPr>
          <p:cNvPr id="4" name="Shape 2"/>
          <p:cNvSpPr/>
          <p:nvPr/>
        </p:nvSpPr>
        <p:spPr>
          <a:xfrm>
            <a:off x="640080" y="1691640"/>
            <a:ext cx="3444240" cy="1325880"/>
          </a:xfrm>
          <a:prstGeom prst="roundRect">
            <a:avLst>
              <a:gd name="adj" fmla="val 5517"/>
            </a:avLst>
          </a:prstGeom>
          <a:solidFill>
            <a:srgbClr val="15293C"/>
          </a:solidFill>
          <a:ln w="12700">
            <a:solidFill>
              <a:srgbClr val="1C3548"/>
            </a:solidFill>
            <a:prstDash val="solid"/>
          </a:ln>
        </p:spPr>
      </p:sp>
      <p:sp>
        <p:nvSpPr>
          <p:cNvPr id="5" name="Text 3"/>
          <p:cNvSpPr txBox="1"/>
          <p:nvPr/>
        </p:nvSpPr>
        <p:spPr>
          <a:xfrm>
            <a:off x="868680" y="18928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Corporate Travel</a:t>
            </a:r>
            <a:endParaRPr lang="en-US" sz="1350" dirty="0"/>
          </a:p>
        </p:txBody>
      </p:sp>
      <p:sp>
        <p:nvSpPr>
          <p:cNvPr id="6" name="Text 4"/>
          <p:cNvSpPr txBox="1"/>
          <p:nvPr/>
        </p:nvSpPr>
        <p:spPr>
          <a:xfrm>
            <a:off x="868680" y="2258568"/>
            <a:ext cx="2987040" cy="5943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Managed booking, policy, approval, servicing and reporting.</a:t>
            </a:r>
            <a:endParaRPr lang="en-US" sz="1100" dirty="0"/>
          </a:p>
        </p:txBody>
      </p:sp>
      <p:sp>
        <p:nvSpPr>
          <p:cNvPr id="7" name="Shape 5"/>
          <p:cNvSpPr/>
          <p:nvPr/>
        </p:nvSpPr>
        <p:spPr>
          <a:xfrm>
            <a:off x="4358640" y="1691640"/>
            <a:ext cx="3444240" cy="1325880"/>
          </a:xfrm>
          <a:prstGeom prst="roundRect">
            <a:avLst>
              <a:gd name="adj" fmla="val 5517"/>
            </a:avLst>
          </a:prstGeom>
          <a:solidFill>
            <a:srgbClr val="15293C"/>
          </a:solidFill>
          <a:ln w="12700">
            <a:solidFill>
              <a:srgbClr val="1C3548"/>
            </a:solidFill>
            <a:prstDash val="solid"/>
          </a:ln>
        </p:spPr>
      </p:sp>
      <p:sp>
        <p:nvSpPr>
          <p:cNvPr id="8" name="Text 6"/>
          <p:cNvSpPr txBox="1"/>
          <p:nvPr/>
        </p:nvSpPr>
        <p:spPr>
          <a:xfrm>
            <a:off x="4587240" y="18928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Inner Circle</a:t>
            </a:r>
            <a:endParaRPr lang="en-US" sz="1350" dirty="0"/>
          </a:p>
        </p:txBody>
      </p:sp>
      <p:sp>
        <p:nvSpPr>
          <p:cNvPr id="9" name="Text 7"/>
          <p:cNvSpPr txBox="1"/>
          <p:nvPr/>
        </p:nvSpPr>
        <p:spPr>
          <a:xfrm>
            <a:off x="4587240" y="2258568"/>
            <a:ext cx="2987040" cy="5943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Access-controlled personal travel from the same identity.</a:t>
            </a:r>
            <a:endParaRPr lang="en-US" sz="1100" dirty="0"/>
          </a:p>
        </p:txBody>
      </p:sp>
      <p:sp>
        <p:nvSpPr>
          <p:cNvPr id="10" name="Shape 8"/>
          <p:cNvSpPr/>
          <p:nvPr/>
        </p:nvSpPr>
        <p:spPr>
          <a:xfrm>
            <a:off x="8077200" y="1691640"/>
            <a:ext cx="3444240" cy="1325880"/>
          </a:xfrm>
          <a:prstGeom prst="roundRect">
            <a:avLst>
              <a:gd name="adj" fmla="val 5517"/>
            </a:avLst>
          </a:prstGeom>
          <a:solidFill>
            <a:srgbClr val="15293C"/>
          </a:solidFill>
          <a:ln w="12700">
            <a:solidFill>
              <a:srgbClr val="1C3548"/>
            </a:solidFill>
            <a:prstDash val="solid"/>
          </a:ln>
        </p:spPr>
      </p:sp>
      <p:sp>
        <p:nvSpPr>
          <p:cNvPr id="11" name="Text 9"/>
          <p:cNvSpPr txBox="1"/>
          <p:nvPr/>
        </p:nvSpPr>
        <p:spPr>
          <a:xfrm>
            <a:off x="8305800" y="18928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Concierge</a:t>
            </a:r>
            <a:endParaRPr lang="en-US" sz="1350" dirty="0"/>
          </a:p>
        </p:txBody>
      </p:sp>
      <p:sp>
        <p:nvSpPr>
          <p:cNvPr id="12" name="Text 10"/>
          <p:cNvSpPr txBox="1"/>
          <p:nvPr/>
        </p:nvSpPr>
        <p:spPr>
          <a:xfrm>
            <a:off x="8305800" y="2258568"/>
            <a:ext cx="2987040" cy="5943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Premium assisted service through the same secure handoff.</a:t>
            </a:r>
            <a:endParaRPr lang="en-US" sz="1100" dirty="0"/>
          </a:p>
        </p:txBody>
      </p:sp>
      <p:sp>
        <p:nvSpPr>
          <p:cNvPr id="13" name="Shape 11"/>
          <p:cNvSpPr/>
          <p:nvPr/>
        </p:nvSpPr>
        <p:spPr>
          <a:xfrm>
            <a:off x="640080" y="3291840"/>
            <a:ext cx="10881360" cy="2514600"/>
          </a:xfrm>
          <a:prstGeom prst="roundRect">
            <a:avLst>
              <a:gd name="adj" fmla="val 2909"/>
            </a:avLst>
          </a:prstGeom>
          <a:solidFill>
            <a:srgbClr val="13202C"/>
          </a:solidFill>
          <a:ln w="12700">
            <a:solidFill>
              <a:srgbClr val="6EC1E4"/>
            </a:solidFill>
            <a:prstDash val="solid"/>
          </a:ln>
        </p:spPr>
      </p:sp>
      <p:sp>
        <p:nvSpPr>
          <p:cNvPr id="14" name="Text 12"/>
          <p:cNvSpPr txBox="1"/>
          <p:nvPr/>
        </p:nvSpPr>
        <p:spPr>
          <a:xfrm>
            <a:off x="914400" y="3474720"/>
            <a:ext cx="54864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SHARED PLATFORM FOUNDATION</a:t>
            </a:r>
            <a:endParaRPr lang="en-US" sz="1100" dirty="0"/>
          </a:p>
        </p:txBody>
      </p:sp>
      <p:sp>
        <p:nvSpPr>
          <p:cNvPr id="15" name="Shape 13"/>
          <p:cNvSpPr/>
          <p:nvPr/>
        </p:nvSpPr>
        <p:spPr>
          <a:xfrm>
            <a:off x="914400" y="3931920"/>
            <a:ext cx="3200400" cy="685800"/>
          </a:xfrm>
          <a:prstGeom prst="roundRect">
            <a:avLst>
              <a:gd name="adj" fmla="val 8000"/>
            </a:avLst>
          </a:prstGeom>
          <a:solidFill>
            <a:srgbClr val="15293C"/>
          </a:solidFill>
          <a:ln w="12700">
            <a:solidFill>
              <a:srgbClr val="1C3548"/>
            </a:solidFill>
            <a:prstDash val="solid"/>
          </a:ln>
        </p:spPr>
      </p:sp>
      <p:sp>
        <p:nvSpPr>
          <p:cNvPr id="16" name="Text 14"/>
          <p:cNvSpPr txBox="1"/>
          <p:nvPr/>
        </p:nvSpPr>
        <p:spPr>
          <a:xfrm>
            <a:off x="914400" y="393192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Identity &amp; roles</a:t>
            </a:r>
            <a:endParaRPr lang="en-US" sz="1300" dirty="0"/>
          </a:p>
        </p:txBody>
      </p:sp>
      <p:sp>
        <p:nvSpPr>
          <p:cNvPr id="17" name="Shape 15"/>
          <p:cNvSpPr/>
          <p:nvPr/>
        </p:nvSpPr>
        <p:spPr>
          <a:xfrm>
            <a:off x="4389120" y="3931920"/>
            <a:ext cx="3200400" cy="685800"/>
          </a:xfrm>
          <a:prstGeom prst="roundRect">
            <a:avLst>
              <a:gd name="adj" fmla="val 8000"/>
            </a:avLst>
          </a:prstGeom>
          <a:solidFill>
            <a:srgbClr val="15293C"/>
          </a:solidFill>
          <a:ln w="12700">
            <a:solidFill>
              <a:srgbClr val="1C3548"/>
            </a:solidFill>
            <a:prstDash val="solid"/>
          </a:ln>
        </p:spPr>
      </p:sp>
      <p:sp>
        <p:nvSpPr>
          <p:cNvPr id="18" name="Text 16"/>
          <p:cNvSpPr txBox="1"/>
          <p:nvPr/>
        </p:nvSpPr>
        <p:spPr>
          <a:xfrm>
            <a:off x="4389120" y="393192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Trips &amp; bookings</a:t>
            </a:r>
            <a:endParaRPr lang="en-US" sz="1300" dirty="0"/>
          </a:p>
        </p:txBody>
      </p:sp>
      <p:sp>
        <p:nvSpPr>
          <p:cNvPr id="19" name="Shape 17"/>
          <p:cNvSpPr/>
          <p:nvPr/>
        </p:nvSpPr>
        <p:spPr>
          <a:xfrm>
            <a:off x="7863840" y="3931920"/>
            <a:ext cx="3200400" cy="685800"/>
          </a:xfrm>
          <a:prstGeom prst="roundRect">
            <a:avLst>
              <a:gd name="adj" fmla="val 8000"/>
            </a:avLst>
          </a:prstGeom>
          <a:solidFill>
            <a:srgbClr val="15293C"/>
          </a:solidFill>
          <a:ln w="12700">
            <a:solidFill>
              <a:srgbClr val="1C3548"/>
            </a:solidFill>
            <a:prstDash val="solid"/>
          </a:ln>
        </p:spPr>
      </p:sp>
      <p:sp>
        <p:nvSpPr>
          <p:cNvPr id="20" name="Text 18"/>
          <p:cNvSpPr txBox="1"/>
          <p:nvPr/>
        </p:nvSpPr>
        <p:spPr>
          <a:xfrm>
            <a:off x="7863840" y="393192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Policy &amp; approvals</a:t>
            </a:r>
            <a:endParaRPr lang="en-US" sz="1300" dirty="0"/>
          </a:p>
        </p:txBody>
      </p:sp>
      <p:sp>
        <p:nvSpPr>
          <p:cNvPr id="21" name="Shape 19"/>
          <p:cNvSpPr/>
          <p:nvPr/>
        </p:nvSpPr>
        <p:spPr>
          <a:xfrm>
            <a:off x="914400" y="4800600"/>
            <a:ext cx="3200400" cy="685800"/>
          </a:xfrm>
          <a:prstGeom prst="roundRect">
            <a:avLst>
              <a:gd name="adj" fmla="val 8000"/>
            </a:avLst>
          </a:prstGeom>
          <a:solidFill>
            <a:srgbClr val="15293C"/>
          </a:solidFill>
          <a:ln w="12700">
            <a:solidFill>
              <a:srgbClr val="1C3548"/>
            </a:solidFill>
            <a:prstDash val="solid"/>
          </a:ln>
        </p:spPr>
      </p:sp>
      <p:sp>
        <p:nvSpPr>
          <p:cNvPr id="22" name="Text 20"/>
          <p:cNvSpPr txBox="1"/>
          <p:nvPr/>
        </p:nvSpPr>
        <p:spPr>
          <a:xfrm>
            <a:off x="914400" y="480060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Supplier services</a:t>
            </a:r>
            <a:endParaRPr lang="en-US" sz="1300" dirty="0"/>
          </a:p>
        </p:txBody>
      </p:sp>
      <p:sp>
        <p:nvSpPr>
          <p:cNvPr id="23" name="Shape 21"/>
          <p:cNvSpPr/>
          <p:nvPr/>
        </p:nvSpPr>
        <p:spPr>
          <a:xfrm>
            <a:off x="4389120" y="4800600"/>
            <a:ext cx="3200400" cy="685800"/>
          </a:xfrm>
          <a:prstGeom prst="roundRect">
            <a:avLst>
              <a:gd name="adj" fmla="val 8000"/>
            </a:avLst>
          </a:prstGeom>
          <a:solidFill>
            <a:srgbClr val="15293C"/>
          </a:solidFill>
          <a:ln w="12700">
            <a:solidFill>
              <a:srgbClr val="1C3548"/>
            </a:solidFill>
            <a:prstDash val="solid"/>
          </a:ln>
        </p:spPr>
      </p:sp>
      <p:sp>
        <p:nvSpPr>
          <p:cNvPr id="24" name="Text 22"/>
          <p:cNvSpPr txBox="1"/>
          <p:nvPr/>
        </p:nvSpPr>
        <p:spPr>
          <a:xfrm>
            <a:off x="4389120" y="480060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Communications</a:t>
            </a:r>
            <a:endParaRPr lang="en-US" sz="1300" dirty="0"/>
          </a:p>
        </p:txBody>
      </p:sp>
      <p:sp>
        <p:nvSpPr>
          <p:cNvPr id="25" name="Shape 23"/>
          <p:cNvSpPr/>
          <p:nvPr/>
        </p:nvSpPr>
        <p:spPr>
          <a:xfrm>
            <a:off x="7863840" y="4800600"/>
            <a:ext cx="3200400" cy="685800"/>
          </a:xfrm>
          <a:prstGeom prst="roundRect">
            <a:avLst>
              <a:gd name="adj" fmla="val 8000"/>
            </a:avLst>
          </a:prstGeom>
          <a:solidFill>
            <a:srgbClr val="15293C"/>
          </a:solidFill>
          <a:ln w="12700">
            <a:solidFill>
              <a:srgbClr val="1C3548"/>
            </a:solidFill>
            <a:prstDash val="solid"/>
          </a:ln>
        </p:spPr>
      </p:sp>
      <p:sp>
        <p:nvSpPr>
          <p:cNvPr id="26" name="Text 24"/>
          <p:cNvSpPr txBox="1"/>
          <p:nvPr/>
        </p:nvSpPr>
        <p:spPr>
          <a:xfrm>
            <a:off x="7863840" y="4800600"/>
            <a:ext cx="3200400" cy="68580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Operational controls</a:t>
            </a:r>
            <a:endParaRPr lang="en-US" sz="1300" dirty="0"/>
          </a:p>
        </p:txBody>
      </p:sp>
      <p:sp>
        <p:nvSpPr>
          <p:cNvPr id="27" name="Text 25"/>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WHAT THE PLATFORM DELIVERS TODAY</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A working managed-travel engine</a:t>
            </a:r>
            <a:endParaRPr lang="en-US" sz="3400" dirty="0"/>
          </a:p>
        </p:txBody>
      </p:sp>
      <p:sp>
        <p:nvSpPr>
          <p:cNvPr id="4" name="Text 2"/>
          <p:cNvSpPr txBox="1"/>
          <p:nvPr/>
        </p:nvSpPr>
        <p:spPr>
          <a:xfrm>
            <a:off x="640080" y="1463040"/>
            <a:ext cx="10332720" cy="365760"/>
          </a:xfrm>
          <a:prstGeom prst="rect">
            <a:avLst/>
          </a:prstGeom>
          <a:noFill/>
          <a:ln/>
        </p:spPr>
        <p:txBody>
          <a:bodyPr wrap="square" lIns="0" tIns="0" rIns="0" bIns="0" rtlCol="0" anchor="ctr"/>
          <a:lstStyle/>
          <a:p>
            <a:pPr indent="0" marL="0">
              <a:lnSpc>
                <a:spcPts val="2200"/>
              </a:lnSpc>
              <a:buNone/>
            </a:pPr>
            <a:r>
              <a:rPr lang="en-US" sz="1500" dirty="0">
                <a:solidFill>
                  <a:srgbClr val="A9BECD"/>
                </a:solidFill>
                <a:latin typeface="Calibri" pitchFamily="34" charset="0"/>
                <a:ea typeface="Calibri" pitchFamily="34" charset="-122"/>
                <a:cs typeface="Calibri" pitchFamily="34" charset="-120"/>
              </a:rPr>
              <a:t>Connected administration, operations and traveller experiences, live today.</a:t>
            </a:r>
            <a:endParaRPr lang="en-US" sz="1500" dirty="0"/>
          </a:p>
        </p:txBody>
      </p:sp>
      <p:sp>
        <p:nvSpPr>
          <p:cNvPr id="5" name="Shape 3"/>
          <p:cNvSpPr/>
          <p:nvPr/>
        </p:nvSpPr>
        <p:spPr>
          <a:xfrm>
            <a:off x="640080" y="2103120"/>
            <a:ext cx="3444240" cy="1783080"/>
          </a:xfrm>
          <a:prstGeom prst="roundRect">
            <a:avLst>
              <a:gd name="adj" fmla="val 4103"/>
            </a:avLst>
          </a:prstGeom>
          <a:solidFill>
            <a:srgbClr val="15293C"/>
          </a:solidFill>
          <a:ln w="12700">
            <a:solidFill>
              <a:srgbClr val="1C3548"/>
            </a:solidFill>
            <a:prstDash val="solid"/>
          </a:ln>
        </p:spPr>
      </p:sp>
      <p:sp>
        <p:nvSpPr>
          <p:cNvPr id="6" name="Text 4"/>
          <p:cNvSpPr txBox="1"/>
          <p:nvPr/>
        </p:nvSpPr>
        <p:spPr>
          <a:xfrm>
            <a:off x="868680" y="23042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Shop</a:t>
            </a:r>
            <a:endParaRPr lang="en-US" sz="1350" dirty="0"/>
          </a:p>
        </p:txBody>
      </p:sp>
      <p:sp>
        <p:nvSpPr>
          <p:cNvPr id="7" name="Text 5"/>
          <p:cNvSpPr txBox="1"/>
          <p:nvPr/>
        </p:nvSpPr>
        <p:spPr>
          <a:xfrm>
            <a:off x="868680" y="26700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Air, hotel and car search with maps, filters, branded fares and room and vehicle detail.</a:t>
            </a:r>
            <a:endParaRPr lang="en-US" sz="1100" dirty="0"/>
          </a:p>
        </p:txBody>
      </p:sp>
      <p:sp>
        <p:nvSpPr>
          <p:cNvPr id="8" name="Shape 6"/>
          <p:cNvSpPr/>
          <p:nvPr/>
        </p:nvSpPr>
        <p:spPr>
          <a:xfrm>
            <a:off x="4358640" y="2103120"/>
            <a:ext cx="3444240" cy="1783080"/>
          </a:xfrm>
          <a:prstGeom prst="roundRect">
            <a:avLst>
              <a:gd name="adj" fmla="val 4103"/>
            </a:avLst>
          </a:prstGeom>
          <a:solidFill>
            <a:srgbClr val="15293C"/>
          </a:solidFill>
          <a:ln w="12700">
            <a:solidFill>
              <a:srgbClr val="1C3548"/>
            </a:solidFill>
            <a:prstDash val="solid"/>
          </a:ln>
        </p:spPr>
      </p:sp>
      <p:sp>
        <p:nvSpPr>
          <p:cNvPr id="9" name="Text 7"/>
          <p:cNvSpPr txBox="1"/>
          <p:nvPr/>
        </p:nvSpPr>
        <p:spPr>
          <a:xfrm>
            <a:off x="4587240" y="23042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Govern</a:t>
            </a:r>
            <a:endParaRPr lang="en-US" sz="1350" dirty="0"/>
          </a:p>
        </p:txBody>
      </p:sp>
      <p:sp>
        <p:nvSpPr>
          <p:cNvPr id="10" name="Text 8"/>
          <p:cNvSpPr txBox="1"/>
          <p:nvPr/>
        </p:nvSpPr>
        <p:spPr>
          <a:xfrm>
            <a:off x="4587240" y="26700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Layered policy, traveller-level resolution, approver routing and decision records.</a:t>
            </a:r>
            <a:endParaRPr lang="en-US" sz="1100" dirty="0"/>
          </a:p>
        </p:txBody>
      </p:sp>
      <p:sp>
        <p:nvSpPr>
          <p:cNvPr id="11" name="Shape 9"/>
          <p:cNvSpPr/>
          <p:nvPr/>
        </p:nvSpPr>
        <p:spPr>
          <a:xfrm>
            <a:off x="8077200" y="2103120"/>
            <a:ext cx="3444240" cy="1783080"/>
          </a:xfrm>
          <a:prstGeom prst="roundRect">
            <a:avLst>
              <a:gd name="adj" fmla="val 4103"/>
            </a:avLst>
          </a:prstGeom>
          <a:solidFill>
            <a:srgbClr val="15293C"/>
          </a:solidFill>
          <a:ln w="12700">
            <a:solidFill>
              <a:srgbClr val="1C3548"/>
            </a:solidFill>
            <a:prstDash val="solid"/>
          </a:ln>
        </p:spPr>
      </p:sp>
      <p:sp>
        <p:nvSpPr>
          <p:cNvPr id="12" name="Text 10"/>
          <p:cNvSpPr txBox="1"/>
          <p:nvPr/>
        </p:nvSpPr>
        <p:spPr>
          <a:xfrm>
            <a:off x="8305800" y="23042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Book</a:t>
            </a:r>
            <a:endParaRPr lang="en-US" sz="1350" dirty="0"/>
          </a:p>
        </p:txBody>
      </p:sp>
      <p:sp>
        <p:nvSpPr>
          <p:cNvPr id="13" name="Text 11"/>
          <p:cNvSpPr txBox="1"/>
          <p:nvPr/>
        </p:nvSpPr>
        <p:spPr>
          <a:xfrm>
            <a:off x="8305800" y="26700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Live price checks, selected-offer continuity, traveller data, payment and supplier confirmation.</a:t>
            </a:r>
            <a:endParaRPr lang="en-US" sz="1100" dirty="0"/>
          </a:p>
        </p:txBody>
      </p:sp>
      <p:sp>
        <p:nvSpPr>
          <p:cNvPr id="14" name="Shape 12"/>
          <p:cNvSpPr/>
          <p:nvPr/>
        </p:nvSpPr>
        <p:spPr>
          <a:xfrm>
            <a:off x="640080" y="4160520"/>
            <a:ext cx="3444240" cy="1783080"/>
          </a:xfrm>
          <a:prstGeom prst="roundRect">
            <a:avLst>
              <a:gd name="adj" fmla="val 4103"/>
            </a:avLst>
          </a:prstGeom>
          <a:solidFill>
            <a:srgbClr val="15293C"/>
          </a:solidFill>
          <a:ln w="12700">
            <a:solidFill>
              <a:srgbClr val="1C3548"/>
            </a:solidFill>
            <a:prstDash val="solid"/>
          </a:ln>
        </p:spPr>
      </p:sp>
      <p:sp>
        <p:nvSpPr>
          <p:cNvPr id="15" name="Text 13"/>
          <p:cNvSpPr txBox="1"/>
          <p:nvPr/>
        </p:nvSpPr>
        <p:spPr>
          <a:xfrm>
            <a:off x="868680" y="43616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Service</a:t>
            </a:r>
            <a:endParaRPr lang="en-US" sz="1350" dirty="0"/>
          </a:p>
        </p:txBody>
      </p:sp>
      <p:sp>
        <p:nvSpPr>
          <p:cNvPr id="16" name="Text 14"/>
          <p:cNvSpPr txBox="1"/>
          <p:nvPr/>
        </p:nvSpPr>
        <p:spPr>
          <a:xfrm>
            <a:off x="868680" y="47274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Trip roll-ups, changes and cancellations, extras, credits and notifications.</a:t>
            </a:r>
            <a:endParaRPr lang="en-US" sz="1100" dirty="0"/>
          </a:p>
        </p:txBody>
      </p:sp>
      <p:sp>
        <p:nvSpPr>
          <p:cNvPr id="17" name="Shape 15"/>
          <p:cNvSpPr/>
          <p:nvPr/>
        </p:nvSpPr>
        <p:spPr>
          <a:xfrm>
            <a:off x="4358640" y="4160520"/>
            <a:ext cx="3444240" cy="1783080"/>
          </a:xfrm>
          <a:prstGeom prst="roundRect">
            <a:avLst>
              <a:gd name="adj" fmla="val 4103"/>
            </a:avLst>
          </a:prstGeom>
          <a:solidFill>
            <a:srgbClr val="15293C"/>
          </a:solidFill>
          <a:ln w="12700">
            <a:solidFill>
              <a:srgbClr val="1C3548"/>
            </a:solidFill>
            <a:prstDash val="solid"/>
          </a:ln>
        </p:spPr>
      </p:sp>
      <p:sp>
        <p:nvSpPr>
          <p:cNvPr id="18" name="Text 16"/>
          <p:cNvSpPr txBox="1"/>
          <p:nvPr/>
        </p:nvSpPr>
        <p:spPr>
          <a:xfrm>
            <a:off x="4587240" y="43616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Administer</a:t>
            </a:r>
            <a:endParaRPr lang="en-US" sz="1350" dirty="0"/>
          </a:p>
        </p:txBody>
      </p:sp>
      <p:sp>
        <p:nvSpPr>
          <p:cNvPr id="19" name="Text 17"/>
          <p:cNvSpPr txBox="1"/>
          <p:nvPr/>
        </p:nvSpPr>
        <p:spPr>
          <a:xfrm>
            <a:off x="4587240" y="47274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Company setup, onboarding, bulk import, roles, custom fields, policies and reporting.</a:t>
            </a:r>
            <a:endParaRPr lang="en-US" sz="1100" dirty="0"/>
          </a:p>
        </p:txBody>
      </p:sp>
      <p:sp>
        <p:nvSpPr>
          <p:cNvPr id="20" name="Shape 18"/>
          <p:cNvSpPr/>
          <p:nvPr/>
        </p:nvSpPr>
        <p:spPr>
          <a:xfrm>
            <a:off x="8077200" y="4160520"/>
            <a:ext cx="3444240" cy="1783080"/>
          </a:xfrm>
          <a:prstGeom prst="roundRect">
            <a:avLst>
              <a:gd name="adj" fmla="val 4103"/>
            </a:avLst>
          </a:prstGeom>
          <a:solidFill>
            <a:srgbClr val="15293C"/>
          </a:solidFill>
          <a:ln w="12700">
            <a:solidFill>
              <a:srgbClr val="1C3548"/>
            </a:solidFill>
            <a:prstDash val="solid"/>
          </a:ln>
        </p:spPr>
      </p:sp>
      <p:sp>
        <p:nvSpPr>
          <p:cNvPr id="21" name="Text 19"/>
          <p:cNvSpPr txBox="1"/>
          <p:nvPr/>
        </p:nvSpPr>
        <p:spPr>
          <a:xfrm>
            <a:off x="8305800" y="43616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Protect</a:t>
            </a:r>
            <a:endParaRPr lang="en-US" sz="1350" dirty="0"/>
          </a:p>
        </p:txBody>
      </p:sp>
      <p:sp>
        <p:nvSpPr>
          <p:cNvPr id="22" name="Text 20"/>
          <p:cNvSpPr txBox="1"/>
          <p:nvPr/>
        </p:nvSpPr>
        <p:spPr>
          <a:xfrm>
            <a:off x="8305800" y="4727448"/>
            <a:ext cx="2987040" cy="10515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Traveller map, risk alerts, supplier diagnostics and audit trails.</a:t>
            </a:r>
            <a:endParaRPr lang="en-US" sz="1100" dirty="0"/>
          </a:p>
        </p:txBody>
      </p:sp>
      <p:sp>
        <p:nvSpPr>
          <p:cNvPr id="23" name="Text 21"/>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CORPORATE TRAVEL</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One flow from search to service</a:t>
            </a:r>
            <a:endParaRPr lang="en-US" sz="3400" dirty="0"/>
          </a:p>
        </p:txBody>
      </p:sp>
      <p:sp>
        <p:nvSpPr>
          <p:cNvPr id="4" name="Shape 2"/>
          <p:cNvSpPr/>
          <p:nvPr/>
        </p:nvSpPr>
        <p:spPr>
          <a:xfrm>
            <a:off x="640080" y="1737360"/>
            <a:ext cx="1956816" cy="1920240"/>
          </a:xfrm>
          <a:prstGeom prst="roundRect">
            <a:avLst>
              <a:gd name="adj" fmla="val 3810"/>
            </a:avLst>
          </a:prstGeom>
          <a:solidFill>
            <a:srgbClr val="15293C"/>
          </a:solidFill>
          <a:ln w="12700">
            <a:solidFill>
              <a:srgbClr val="1C3548"/>
            </a:solidFill>
            <a:prstDash val="solid"/>
          </a:ln>
        </p:spPr>
      </p:sp>
      <p:sp>
        <p:nvSpPr>
          <p:cNvPr id="5" name="Text 3"/>
          <p:cNvSpPr txBox="1"/>
          <p:nvPr/>
        </p:nvSpPr>
        <p:spPr>
          <a:xfrm>
            <a:off x="868680"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868680" y="2322576"/>
            <a:ext cx="1499616"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Search</a:t>
            </a:r>
            <a:endParaRPr lang="en-US" sz="1300" dirty="0"/>
          </a:p>
        </p:txBody>
      </p:sp>
      <p:sp>
        <p:nvSpPr>
          <p:cNvPr id="7" name="Text 5"/>
          <p:cNvSpPr txBox="1"/>
          <p:nvPr/>
        </p:nvSpPr>
        <p:spPr>
          <a:xfrm>
            <a:off x="868680" y="2834640"/>
            <a:ext cx="1499616" cy="65836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Air, hotel and car</a:t>
            </a:r>
            <a:endParaRPr lang="en-US" sz="1050" dirty="0"/>
          </a:p>
        </p:txBody>
      </p:sp>
      <p:sp>
        <p:nvSpPr>
          <p:cNvPr id="8" name="Text 6"/>
          <p:cNvSpPr txBox="1"/>
          <p:nvPr/>
        </p:nvSpPr>
        <p:spPr>
          <a:xfrm>
            <a:off x="2615184" y="25146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9" name="Shape 7"/>
          <p:cNvSpPr/>
          <p:nvPr/>
        </p:nvSpPr>
        <p:spPr>
          <a:xfrm>
            <a:off x="2871216" y="1737360"/>
            <a:ext cx="1956816" cy="1920240"/>
          </a:xfrm>
          <a:prstGeom prst="roundRect">
            <a:avLst>
              <a:gd name="adj" fmla="val 3810"/>
            </a:avLst>
          </a:prstGeom>
          <a:solidFill>
            <a:srgbClr val="15293C"/>
          </a:solidFill>
          <a:ln w="12700">
            <a:solidFill>
              <a:srgbClr val="1C3548"/>
            </a:solidFill>
            <a:prstDash val="solid"/>
          </a:ln>
        </p:spPr>
      </p:sp>
      <p:sp>
        <p:nvSpPr>
          <p:cNvPr id="10" name="Text 8"/>
          <p:cNvSpPr txBox="1"/>
          <p:nvPr/>
        </p:nvSpPr>
        <p:spPr>
          <a:xfrm>
            <a:off x="3099816"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3099816" y="2322576"/>
            <a:ext cx="1499616"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Select</a:t>
            </a:r>
            <a:endParaRPr lang="en-US" sz="1300" dirty="0"/>
          </a:p>
        </p:txBody>
      </p:sp>
      <p:sp>
        <p:nvSpPr>
          <p:cNvPr id="12" name="Text 10"/>
          <p:cNvSpPr txBox="1"/>
          <p:nvPr/>
        </p:nvSpPr>
        <p:spPr>
          <a:xfrm>
            <a:off x="3099816" y="2834640"/>
            <a:ext cx="1499616" cy="65836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Fares, rooms and vehicles</a:t>
            </a:r>
            <a:endParaRPr lang="en-US" sz="1050" dirty="0"/>
          </a:p>
        </p:txBody>
      </p:sp>
      <p:sp>
        <p:nvSpPr>
          <p:cNvPr id="13" name="Text 11"/>
          <p:cNvSpPr txBox="1"/>
          <p:nvPr/>
        </p:nvSpPr>
        <p:spPr>
          <a:xfrm>
            <a:off x="4846320" y="25146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5102352" y="1737360"/>
            <a:ext cx="1956816" cy="1920240"/>
          </a:xfrm>
          <a:prstGeom prst="roundRect">
            <a:avLst>
              <a:gd name="adj" fmla="val 3810"/>
            </a:avLst>
          </a:prstGeom>
          <a:solidFill>
            <a:srgbClr val="15293C"/>
          </a:solidFill>
          <a:ln w="12700">
            <a:solidFill>
              <a:srgbClr val="1C3548"/>
            </a:solidFill>
            <a:prstDash val="solid"/>
          </a:ln>
        </p:spPr>
      </p:sp>
      <p:sp>
        <p:nvSpPr>
          <p:cNvPr id="15" name="Text 13"/>
          <p:cNvSpPr txBox="1"/>
          <p:nvPr/>
        </p:nvSpPr>
        <p:spPr>
          <a:xfrm>
            <a:off x="5330952"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5330952" y="2322576"/>
            <a:ext cx="1499616"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Govern</a:t>
            </a:r>
            <a:endParaRPr lang="en-US" sz="1300" dirty="0"/>
          </a:p>
        </p:txBody>
      </p:sp>
      <p:sp>
        <p:nvSpPr>
          <p:cNvPr id="17" name="Text 15"/>
          <p:cNvSpPr txBox="1"/>
          <p:nvPr/>
        </p:nvSpPr>
        <p:spPr>
          <a:xfrm>
            <a:off x="5330952" y="2834640"/>
            <a:ext cx="1499616" cy="65836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Policy and approval</a:t>
            </a:r>
            <a:endParaRPr lang="en-US" sz="1050" dirty="0"/>
          </a:p>
        </p:txBody>
      </p:sp>
      <p:sp>
        <p:nvSpPr>
          <p:cNvPr id="18" name="Text 16"/>
          <p:cNvSpPr txBox="1"/>
          <p:nvPr/>
        </p:nvSpPr>
        <p:spPr>
          <a:xfrm>
            <a:off x="7077456" y="25146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9" name="Shape 17"/>
          <p:cNvSpPr/>
          <p:nvPr/>
        </p:nvSpPr>
        <p:spPr>
          <a:xfrm>
            <a:off x="7333488" y="1737360"/>
            <a:ext cx="1956816" cy="1920240"/>
          </a:xfrm>
          <a:prstGeom prst="roundRect">
            <a:avLst>
              <a:gd name="adj" fmla="val 3810"/>
            </a:avLst>
          </a:prstGeom>
          <a:solidFill>
            <a:srgbClr val="15293C"/>
          </a:solidFill>
          <a:ln w="12700">
            <a:solidFill>
              <a:srgbClr val="1C3548"/>
            </a:solidFill>
            <a:prstDash val="solid"/>
          </a:ln>
        </p:spPr>
      </p:sp>
      <p:sp>
        <p:nvSpPr>
          <p:cNvPr id="20" name="Text 18"/>
          <p:cNvSpPr txBox="1"/>
          <p:nvPr/>
        </p:nvSpPr>
        <p:spPr>
          <a:xfrm>
            <a:off x="7562088"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7562088" y="2322576"/>
            <a:ext cx="1499616"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Book</a:t>
            </a:r>
            <a:endParaRPr lang="en-US" sz="1300" dirty="0"/>
          </a:p>
        </p:txBody>
      </p:sp>
      <p:sp>
        <p:nvSpPr>
          <p:cNvPr id="22" name="Text 20"/>
          <p:cNvSpPr txBox="1"/>
          <p:nvPr/>
        </p:nvSpPr>
        <p:spPr>
          <a:xfrm>
            <a:off x="7562088" y="2834640"/>
            <a:ext cx="1499616" cy="65836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Live price and supplier confirmation</a:t>
            </a:r>
            <a:endParaRPr lang="en-US" sz="1050" dirty="0"/>
          </a:p>
        </p:txBody>
      </p:sp>
      <p:sp>
        <p:nvSpPr>
          <p:cNvPr id="23" name="Text 21"/>
          <p:cNvSpPr txBox="1"/>
          <p:nvPr/>
        </p:nvSpPr>
        <p:spPr>
          <a:xfrm>
            <a:off x="9308592" y="25146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24" name="Shape 22"/>
          <p:cNvSpPr/>
          <p:nvPr/>
        </p:nvSpPr>
        <p:spPr>
          <a:xfrm>
            <a:off x="9564624" y="1737360"/>
            <a:ext cx="1956816" cy="1920240"/>
          </a:xfrm>
          <a:prstGeom prst="roundRect">
            <a:avLst>
              <a:gd name="adj" fmla="val 3810"/>
            </a:avLst>
          </a:prstGeom>
          <a:solidFill>
            <a:srgbClr val="15293C"/>
          </a:solidFill>
          <a:ln w="12700">
            <a:solidFill>
              <a:srgbClr val="1C3548"/>
            </a:solidFill>
            <a:prstDash val="solid"/>
          </a:ln>
        </p:spPr>
      </p:sp>
      <p:sp>
        <p:nvSpPr>
          <p:cNvPr id="25" name="Text 23"/>
          <p:cNvSpPr txBox="1"/>
          <p:nvPr/>
        </p:nvSpPr>
        <p:spPr>
          <a:xfrm>
            <a:off x="9793224"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5</a:t>
            </a:r>
            <a:endParaRPr lang="en-US" sz="1800" dirty="0"/>
          </a:p>
        </p:txBody>
      </p:sp>
      <p:sp>
        <p:nvSpPr>
          <p:cNvPr id="26" name="Text 24"/>
          <p:cNvSpPr txBox="1"/>
          <p:nvPr/>
        </p:nvSpPr>
        <p:spPr>
          <a:xfrm>
            <a:off x="9793224" y="2322576"/>
            <a:ext cx="1499616"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Manage</a:t>
            </a:r>
            <a:endParaRPr lang="en-US" sz="1300" dirty="0"/>
          </a:p>
        </p:txBody>
      </p:sp>
      <p:sp>
        <p:nvSpPr>
          <p:cNvPr id="27" name="Text 25"/>
          <p:cNvSpPr txBox="1"/>
          <p:nvPr/>
        </p:nvSpPr>
        <p:spPr>
          <a:xfrm>
            <a:off x="9793224" y="2834640"/>
            <a:ext cx="1499616" cy="65836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Trips, changes and alerts</a:t>
            </a:r>
            <a:endParaRPr lang="en-US" sz="1050" dirty="0"/>
          </a:p>
        </p:txBody>
      </p:sp>
      <p:sp>
        <p:nvSpPr>
          <p:cNvPr id="28" name="Text 26"/>
          <p:cNvSpPr txBox="1"/>
          <p:nvPr/>
        </p:nvSpPr>
        <p:spPr>
          <a:xfrm>
            <a:off x="640080" y="3977640"/>
            <a:ext cx="73152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THE SAME WORKFLOW SERVES EVERY ROLE</a:t>
            </a:r>
            <a:endParaRPr lang="en-US" sz="1100" dirty="0"/>
          </a:p>
        </p:txBody>
      </p:sp>
      <p:sp>
        <p:nvSpPr>
          <p:cNvPr id="29" name="Shape 27"/>
          <p:cNvSpPr/>
          <p:nvPr/>
        </p:nvSpPr>
        <p:spPr>
          <a:xfrm>
            <a:off x="640080" y="4343400"/>
            <a:ext cx="2011680" cy="548640"/>
          </a:xfrm>
          <a:prstGeom prst="roundRect">
            <a:avLst>
              <a:gd name="adj" fmla="val 50000"/>
            </a:avLst>
          </a:prstGeom>
          <a:solidFill>
            <a:srgbClr val="13202C"/>
          </a:solidFill>
          <a:ln w="12700">
            <a:solidFill>
              <a:srgbClr val="6EC1E4"/>
            </a:solidFill>
            <a:prstDash val="solid"/>
          </a:ln>
        </p:spPr>
      </p:sp>
      <p:sp>
        <p:nvSpPr>
          <p:cNvPr id="30" name="Text 28"/>
          <p:cNvSpPr txBox="1"/>
          <p:nvPr/>
        </p:nvSpPr>
        <p:spPr>
          <a:xfrm>
            <a:off x="640080" y="4343400"/>
            <a:ext cx="201168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Traveller</a:t>
            </a:r>
            <a:endParaRPr lang="en-US" sz="1250" dirty="0"/>
          </a:p>
        </p:txBody>
      </p:sp>
      <p:sp>
        <p:nvSpPr>
          <p:cNvPr id="31" name="Shape 29"/>
          <p:cNvSpPr/>
          <p:nvPr/>
        </p:nvSpPr>
        <p:spPr>
          <a:xfrm>
            <a:off x="2871216" y="4343400"/>
            <a:ext cx="2011680" cy="548640"/>
          </a:xfrm>
          <a:prstGeom prst="roundRect">
            <a:avLst>
              <a:gd name="adj" fmla="val 50000"/>
            </a:avLst>
          </a:prstGeom>
          <a:solidFill>
            <a:srgbClr val="13202C"/>
          </a:solidFill>
          <a:ln w="12700">
            <a:solidFill>
              <a:srgbClr val="6EC1E4"/>
            </a:solidFill>
            <a:prstDash val="solid"/>
          </a:ln>
        </p:spPr>
      </p:sp>
      <p:sp>
        <p:nvSpPr>
          <p:cNvPr id="32" name="Text 30"/>
          <p:cNvSpPr txBox="1"/>
          <p:nvPr/>
        </p:nvSpPr>
        <p:spPr>
          <a:xfrm>
            <a:off x="2871216" y="4343400"/>
            <a:ext cx="201168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Arranger</a:t>
            </a:r>
            <a:endParaRPr lang="en-US" sz="1250" dirty="0"/>
          </a:p>
        </p:txBody>
      </p:sp>
      <p:sp>
        <p:nvSpPr>
          <p:cNvPr id="33" name="Shape 31"/>
          <p:cNvSpPr/>
          <p:nvPr/>
        </p:nvSpPr>
        <p:spPr>
          <a:xfrm>
            <a:off x="5102352" y="4343400"/>
            <a:ext cx="2011680" cy="548640"/>
          </a:xfrm>
          <a:prstGeom prst="roundRect">
            <a:avLst>
              <a:gd name="adj" fmla="val 50000"/>
            </a:avLst>
          </a:prstGeom>
          <a:solidFill>
            <a:srgbClr val="13202C"/>
          </a:solidFill>
          <a:ln w="12700">
            <a:solidFill>
              <a:srgbClr val="6EC1E4"/>
            </a:solidFill>
            <a:prstDash val="solid"/>
          </a:ln>
        </p:spPr>
      </p:sp>
      <p:sp>
        <p:nvSpPr>
          <p:cNvPr id="34" name="Text 32"/>
          <p:cNvSpPr txBox="1"/>
          <p:nvPr/>
        </p:nvSpPr>
        <p:spPr>
          <a:xfrm>
            <a:off x="5102352" y="4343400"/>
            <a:ext cx="201168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Approver</a:t>
            </a:r>
            <a:endParaRPr lang="en-US" sz="1250" dirty="0"/>
          </a:p>
        </p:txBody>
      </p:sp>
      <p:sp>
        <p:nvSpPr>
          <p:cNvPr id="35" name="Shape 33"/>
          <p:cNvSpPr/>
          <p:nvPr/>
        </p:nvSpPr>
        <p:spPr>
          <a:xfrm>
            <a:off x="7333488" y="4343400"/>
            <a:ext cx="2011680" cy="548640"/>
          </a:xfrm>
          <a:prstGeom prst="roundRect">
            <a:avLst>
              <a:gd name="adj" fmla="val 50000"/>
            </a:avLst>
          </a:prstGeom>
          <a:solidFill>
            <a:srgbClr val="13202C"/>
          </a:solidFill>
          <a:ln w="12700">
            <a:solidFill>
              <a:srgbClr val="6EC1E4"/>
            </a:solidFill>
            <a:prstDash val="solid"/>
          </a:ln>
        </p:spPr>
      </p:sp>
      <p:sp>
        <p:nvSpPr>
          <p:cNvPr id="36" name="Text 34"/>
          <p:cNvSpPr txBox="1"/>
          <p:nvPr/>
        </p:nvSpPr>
        <p:spPr>
          <a:xfrm>
            <a:off x="7333488" y="4343400"/>
            <a:ext cx="201168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Administrator</a:t>
            </a:r>
            <a:endParaRPr lang="en-US" sz="1250" dirty="0"/>
          </a:p>
        </p:txBody>
      </p:sp>
      <p:sp>
        <p:nvSpPr>
          <p:cNvPr id="37" name="Shape 35"/>
          <p:cNvSpPr/>
          <p:nvPr/>
        </p:nvSpPr>
        <p:spPr>
          <a:xfrm>
            <a:off x="9564624" y="4343400"/>
            <a:ext cx="2011680" cy="548640"/>
          </a:xfrm>
          <a:prstGeom prst="roundRect">
            <a:avLst>
              <a:gd name="adj" fmla="val 50000"/>
            </a:avLst>
          </a:prstGeom>
          <a:solidFill>
            <a:srgbClr val="13202C"/>
          </a:solidFill>
          <a:ln w="12700">
            <a:solidFill>
              <a:srgbClr val="6EC1E4"/>
            </a:solidFill>
            <a:prstDash val="solid"/>
          </a:ln>
        </p:spPr>
      </p:sp>
      <p:sp>
        <p:nvSpPr>
          <p:cNvPr id="38" name="Text 36"/>
          <p:cNvSpPr txBox="1"/>
          <p:nvPr/>
        </p:nvSpPr>
        <p:spPr>
          <a:xfrm>
            <a:off x="9564624" y="4343400"/>
            <a:ext cx="2011680" cy="548640"/>
          </a:xfrm>
          <a:prstGeom prst="rect">
            <a:avLst/>
          </a:prstGeom>
          <a:noFill/>
          <a:ln/>
        </p:spPr>
        <p:txBody>
          <a:bodyPr wrap="square" lIns="0" tIns="0" rIns="0" bIns="0" rtlCol="0" anchor="ctr"/>
          <a:lstStyle/>
          <a:p>
            <a:pPr algn="ctr" indent="0" marL="0">
              <a:buNone/>
            </a:pPr>
            <a:r>
              <a:rPr lang="en-US" sz="1250" b="1" dirty="0">
                <a:solidFill>
                  <a:srgbClr val="FFFFFF"/>
                </a:solidFill>
                <a:latin typeface="Calibri" pitchFamily="34" charset="0"/>
                <a:ea typeface="Calibri" pitchFamily="34" charset="-122"/>
                <a:cs typeface="Calibri" pitchFamily="34" charset="-120"/>
              </a:rPr>
              <a:t>Operations</a:t>
            </a:r>
            <a:endParaRPr lang="en-US" sz="1250" dirty="0"/>
          </a:p>
        </p:txBody>
      </p:sp>
      <p:sp>
        <p:nvSpPr>
          <p:cNvPr id="39" name="Text 37"/>
          <p:cNvSpPr txBox="1"/>
          <p:nvPr/>
        </p:nvSpPr>
        <p:spPr>
          <a:xfrm>
            <a:off x="640080" y="534924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Policy and approvals are built into the journey, not bolted on after booking.</a:t>
            </a:r>
            <a:endParaRPr lang="en-US" sz="1400" dirty="0"/>
          </a:p>
        </p:txBody>
      </p:sp>
      <p:sp>
        <p:nvSpPr>
          <p:cNvPr id="40" name="Text 38"/>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SHOPPING</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Air, hotel and car — with the offer kept intact</a:t>
            </a:r>
            <a:endParaRPr lang="en-US" sz="3400" dirty="0"/>
          </a:p>
        </p:txBody>
      </p:sp>
      <p:sp>
        <p:nvSpPr>
          <p:cNvPr id="4" name="Text 2"/>
          <p:cNvSpPr txBox="1"/>
          <p:nvPr/>
        </p:nvSpPr>
        <p:spPr>
          <a:xfrm>
            <a:off x="640080" y="1463040"/>
            <a:ext cx="10332720" cy="640080"/>
          </a:xfrm>
          <a:prstGeom prst="rect">
            <a:avLst/>
          </a:prstGeom>
          <a:noFill/>
          <a:ln/>
        </p:spPr>
        <p:txBody>
          <a:bodyPr wrap="square" lIns="0" tIns="0" rIns="0" bIns="0" rtlCol="0" anchor="ctr"/>
          <a:lstStyle/>
          <a:p>
            <a:pPr indent="0" marL="0">
              <a:lnSpc>
                <a:spcPts val="2200"/>
              </a:lnSpc>
              <a:buNone/>
            </a:pPr>
            <a:r>
              <a:rPr lang="en-US" sz="1500" dirty="0">
                <a:solidFill>
                  <a:srgbClr val="A9BECD"/>
                </a:solidFill>
                <a:latin typeface="Calibri" pitchFamily="34" charset="0"/>
                <a:ea typeface="Calibri" pitchFamily="34" charset="-122"/>
                <a:cs typeface="Calibri" pitchFamily="34" charset="-120"/>
              </a:rPr>
              <a:t>What the traveller selects is exactly what gets booked: supplier, price and conditions stay attached from search to confirmation.</a:t>
            </a:r>
            <a:endParaRPr lang="en-US" sz="1500" dirty="0"/>
          </a:p>
        </p:txBody>
      </p:sp>
      <p:sp>
        <p:nvSpPr>
          <p:cNvPr id="5" name="Shape 3"/>
          <p:cNvSpPr/>
          <p:nvPr/>
        </p:nvSpPr>
        <p:spPr>
          <a:xfrm>
            <a:off x="640080" y="2514600"/>
            <a:ext cx="3444240" cy="2926080"/>
          </a:xfrm>
          <a:prstGeom prst="roundRect">
            <a:avLst>
              <a:gd name="adj" fmla="val 2500"/>
            </a:avLst>
          </a:prstGeom>
          <a:solidFill>
            <a:srgbClr val="15293C"/>
          </a:solidFill>
          <a:ln w="12700">
            <a:solidFill>
              <a:srgbClr val="1C3548"/>
            </a:solidFill>
            <a:prstDash val="solid"/>
          </a:ln>
        </p:spPr>
      </p:sp>
      <p:sp>
        <p:nvSpPr>
          <p:cNvPr id="6" name="Text 4"/>
          <p:cNvSpPr txBox="1"/>
          <p:nvPr/>
        </p:nvSpPr>
        <p:spPr>
          <a:xfrm>
            <a:off x="868680" y="271576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Flights</a:t>
            </a:r>
            <a:endParaRPr lang="en-US" sz="1350" dirty="0"/>
          </a:p>
        </p:txBody>
      </p:sp>
      <p:sp>
        <p:nvSpPr>
          <p:cNvPr id="7" name="Text 5"/>
          <p:cNvSpPr txBox="1"/>
          <p:nvPr/>
        </p:nvSpPr>
        <p:spPr>
          <a:xfrm>
            <a:off x="868680" y="3081528"/>
            <a:ext cx="2987040" cy="2194560"/>
          </a:xfrm>
          <a:prstGeom prst="rect">
            <a:avLst/>
          </a:prstGeom>
          <a:noFill/>
          <a:ln/>
        </p:spPr>
        <p:txBody>
          <a:bodyPr wrap="square" lIns="0" tIns="0" rIns="0" bIns="0" rtlCol="0" anchor="t"/>
          <a:lstStyle/>
          <a:p>
            <a:pPr indent="0" marL="0">
              <a:lnSpc>
                <a:spcPts val="1500"/>
              </a:lnSpc>
              <a:buNone/>
            </a:pPr>
            <a:r>
              <a:rPr lang="en-US" sz="1150" dirty="0">
                <a:solidFill>
                  <a:srgbClr val="A9BECD"/>
                </a:solidFill>
                <a:latin typeface="Calibri" pitchFamily="34" charset="0"/>
                <a:ea typeface="Calibri" pitchFamily="34" charset="-122"/>
                <a:cs typeface="Calibri" pitchFamily="34" charset="-120"/>
              </a:rPr>
              <a:t>Supplier-filed branded fares side by side, with baggage, change and refund terms shown as the airline files them. The price is revalidated before purchase, and any material change is shown to the traveller.</a:t>
            </a:r>
            <a:endParaRPr lang="en-US" sz="1150" dirty="0"/>
          </a:p>
        </p:txBody>
      </p:sp>
      <p:sp>
        <p:nvSpPr>
          <p:cNvPr id="8" name="Shape 6"/>
          <p:cNvSpPr/>
          <p:nvPr/>
        </p:nvSpPr>
        <p:spPr>
          <a:xfrm>
            <a:off x="4358640" y="2514600"/>
            <a:ext cx="3444240" cy="2926080"/>
          </a:xfrm>
          <a:prstGeom prst="roundRect">
            <a:avLst>
              <a:gd name="adj" fmla="val 2500"/>
            </a:avLst>
          </a:prstGeom>
          <a:solidFill>
            <a:srgbClr val="15293C"/>
          </a:solidFill>
          <a:ln w="12700">
            <a:solidFill>
              <a:srgbClr val="1C3548"/>
            </a:solidFill>
            <a:prstDash val="solid"/>
          </a:ln>
        </p:spPr>
      </p:sp>
      <p:sp>
        <p:nvSpPr>
          <p:cNvPr id="9" name="Text 7"/>
          <p:cNvSpPr txBox="1"/>
          <p:nvPr/>
        </p:nvSpPr>
        <p:spPr>
          <a:xfrm>
            <a:off x="4587240" y="271576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Hotels</a:t>
            </a:r>
            <a:endParaRPr lang="en-US" sz="1350" dirty="0"/>
          </a:p>
        </p:txBody>
      </p:sp>
      <p:sp>
        <p:nvSpPr>
          <p:cNvPr id="10" name="Text 8"/>
          <p:cNvSpPr txBox="1"/>
          <p:nvPr/>
        </p:nvSpPr>
        <p:spPr>
          <a:xfrm>
            <a:off x="4587240" y="3081528"/>
            <a:ext cx="2987040" cy="2194560"/>
          </a:xfrm>
          <a:prstGeom prst="rect">
            <a:avLst/>
          </a:prstGeom>
          <a:noFill/>
          <a:ln/>
        </p:spPr>
        <p:txBody>
          <a:bodyPr wrap="square" lIns="0" tIns="0" rIns="0" bIns="0" rtlCol="0" anchor="t"/>
          <a:lstStyle/>
          <a:p>
            <a:pPr indent="0" marL="0">
              <a:lnSpc>
                <a:spcPts val="1500"/>
              </a:lnSpc>
              <a:buNone/>
            </a:pPr>
            <a:r>
              <a:rPr lang="en-US" sz="1150" dirty="0">
                <a:solidFill>
                  <a:srgbClr val="A9BECD"/>
                </a:solidFill>
                <a:latin typeface="Calibri" pitchFamily="34" charset="0"/>
                <a:ea typeface="Calibri" pitchFamily="34" charset="-122"/>
                <a:cs typeface="Calibri" pitchFamily="34" charset="-120"/>
              </a:rPr>
              <a:t>Visual discovery with maps, filters, amenities and reviews. Room-level choice keeps supplier descriptions, images and conditions, then books the live rate.</a:t>
            </a:r>
            <a:endParaRPr lang="en-US" sz="1150" dirty="0"/>
          </a:p>
        </p:txBody>
      </p:sp>
      <p:sp>
        <p:nvSpPr>
          <p:cNvPr id="11" name="Shape 9"/>
          <p:cNvSpPr/>
          <p:nvPr/>
        </p:nvSpPr>
        <p:spPr>
          <a:xfrm>
            <a:off x="8077200" y="2514600"/>
            <a:ext cx="3444240" cy="2926080"/>
          </a:xfrm>
          <a:prstGeom prst="roundRect">
            <a:avLst>
              <a:gd name="adj" fmla="val 2500"/>
            </a:avLst>
          </a:prstGeom>
          <a:solidFill>
            <a:srgbClr val="15293C"/>
          </a:solidFill>
          <a:ln w="12700">
            <a:solidFill>
              <a:srgbClr val="1C3548"/>
            </a:solidFill>
            <a:prstDash val="solid"/>
          </a:ln>
        </p:spPr>
      </p:sp>
      <p:sp>
        <p:nvSpPr>
          <p:cNvPr id="12" name="Text 10"/>
          <p:cNvSpPr txBox="1"/>
          <p:nvPr/>
        </p:nvSpPr>
        <p:spPr>
          <a:xfrm>
            <a:off x="8305800" y="271576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Cars</a:t>
            </a:r>
            <a:endParaRPr lang="en-US" sz="1350" dirty="0"/>
          </a:p>
        </p:txBody>
      </p:sp>
      <p:sp>
        <p:nvSpPr>
          <p:cNvPr id="13" name="Text 11"/>
          <p:cNvSpPr txBox="1"/>
          <p:nvPr/>
        </p:nvSpPr>
        <p:spPr>
          <a:xfrm>
            <a:off x="8305800" y="3081528"/>
            <a:ext cx="2987040" cy="2194560"/>
          </a:xfrm>
          <a:prstGeom prst="rect">
            <a:avLst/>
          </a:prstGeom>
          <a:noFill/>
          <a:ln/>
        </p:spPr>
        <p:txBody>
          <a:bodyPr wrap="square" lIns="0" tIns="0" rIns="0" bIns="0" rtlCol="0" anchor="t"/>
          <a:lstStyle/>
          <a:p>
            <a:pPr indent="0" marL="0">
              <a:lnSpc>
                <a:spcPts val="1500"/>
              </a:lnSpc>
              <a:buNone/>
            </a:pPr>
            <a:r>
              <a:rPr lang="en-US" sz="1150" dirty="0">
                <a:solidFill>
                  <a:srgbClr val="A9BECD"/>
                </a:solidFill>
                <a:latin typeface="Calibri" pitchFamily="34" charset="0"/>
                <a:ea typeface="Calibri" pitchFamily="34" charset="-122"/>
                <a:cs typeface="Calibri" pitchFamily="34" charset="-120"/>
              </a:rPr>
              <a:t>Airport-specific rental search with clear vehicle options. Supplier outages are explained honestly rather than shown as "no cars available".</a:t>
            </a:r>
            <a:endParaRPr lang="en-US" sz="1150" dirty="0"/>
          </a:p>
        </p:txBody>
      </p:sp>
      <p:sp>
        <p:nvSpPr>
          <p:cNvPr id="14" name="Text 12"/>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POLICY ENGINE</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most specific policy follows the traveller</a:t>
            </a:r>
            <a:endParaRPr lang="en-US" sz="3400" dirty="0"/>
          </a:p>
        </p:txBody>
      </p:sp>
      <p:sp>
        <p:nvSpPr>
          <p:cNvPr id="4" name="Shape 2"/>
          <p:cNvSpPr/>
          <p:nvPr/>
        </p:nvSpPr>
        <p:spPr>
          <a:xfrm>
            <a:off x="640080" y="1828800"/>
            <a:ext cx="2514600" cy="1828800"/>
          </a:xfrm>
          <a:prstGeom prst="roundRect">
            <a:avLst>
              <a:gd name="adj" fmla="val 4000"/>
            </a:avLst>
          </a:prstGeom>
          <a:solidFill>
            <a:srgbClr val="15293C"/>
          </a:solidFill>
          <a:ln w="12700">
            <a:solidFill>
              <a:srgbClr val="1C3548"/>
            </a:solidFill>
            <a:prstDash val="solid"/>
          </a:ln>
        </p:spPr>
      </p:sp>
      <p:sp>
        <p:nvSpPr>
          <p:cNvPr id="5" name="Text 3"/>
          <p:cNvSpPr txBox="1"/>
          <p:nvPr/>
        </p:nvSpPr>
        <p:spPr>
          <a:xfrm>
            <a:off x="86868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86868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Corporation</a:t>
            </a:r>
            <a:endParaRPr lang="en-US" sz="1300" dirty="0"/>
          </a:p>
        </p:txBody>
      </p:sp>
      <p:sp>
        <p:nvSpPr>
          <p:cNvPr id="7" name="Text 5"/>
          <p:cNvSpPr txBox="1"/>
          <p:nvPr/>
        </p:nvSpPr>
        <p:spPr>
          <a:xfrm>
            <a:off x="868680" y="2926080"/>
            <a:ext cx="2057400" cy="5669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Programme defaults</a:t>
            </a:r>
            <a:endParaRPr lang="en-US" sz="1050" dirty="0"/>
          </a:p>
        </p:txBody>
      </p:sp>
      <p:sp>
        <p:nvSpPr>
          <p:cNvPr id="8" name="Text 6"/>
          <p:cNvSpPr txBox="1"/>
          <p:nvPr/>
        </p:nvSpPr>
        <p:spPr>
          <a:xfrm>
            <a:off x="3172968" y="256032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9" name="Shape 7"/>
          <p:cNvSpPr/>
          <p:nvPr/>
        </p:nvSpPr>
        <p:spPr>
          <a:xfrm>
            <a:off x="3429000" y="1828800"/>
            <a:ext cx="2514600" cy="1828800"/>
          </a:xfrm>
          <a:prstGeom prst="roundRect">
            <a:avLst>
              <a:gd name="adj" fmla="val 4000"/>
            </a:avLst>
          </a:prstGeom>
          <a:solidFill>
            <a:srgbClr val="15293C"/>
          </a:solidFill>
          <a:ln w="12700">
            <a:solidFill>
              <a:srgbClr val="1C3548"/>
            </a:solidFill>
            <a:prstDash val="solid"/>
          </a:ln>
        </p:spPr>
      </p:sp>
      <p:sp>
        <p:nvSpPr>
          <p:cNvPr id="10" name="Text 8"/>
          <p:cNvSpPr txBox="1"/>
          <p:nvPr/>
        </p:nvSpPr>
        <p:spPr>
          <a:xfrm>
            <a:off x="365760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365760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Division</a:t>
            </a:r>
            <a:endParaRPr lang="en-US" sz="1300" dirty="0"/>
          </a:p>
        </p:txBody>
      </p:sp>
      <p:sp>
        <p:nvSpPr>
          <p:cNvPr id="12" name="Text 10"/>
          <p:cNvSpPr txBox="1"/>
          <p:nvPr/>
        </p:nvSpPr>
        <p:spPr>
          <a:xfrm>
            <a:off x="3657600" y="2926080"/>
            <a:ext cx="2057400" cy="5669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Business-unit controls</a:t>
            </a:r>
            <a:endParaRPr lang="en-US" sz="1050" dirty="0"/>
          </a:p>
        </p:txBody>
      </p:sp>
      <p:sp>
        <p:nvSpPr>
          <p:cNvPr id="13" name="Text 11"/>
          <p:cNvSpPr txBox="1"/>
          <p:nvPr/>
        </p:nvSpPr>
        <p:spPr>
          <a:xfrm>
            <a:off x="5961888" y="256032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6217920" y="1828800"/>
            <a:ext cx="2514600" cy="1828800"/>
          </a:xfrm>
          <a:prstGeom prst="roundRect">
            <a:avLst>
              <a:gd name="adj" fmla="val 4000"/>
            </a:avLst>
          </a:prstGeom>
          <a:solidFill>
            <a:srgbClr val="15293C"/>
          </a:solidFill>
          <a:ln w="12700">
            <a:solidFill>
              <a:srgbClr val="1C3548"/>
            </a:solidFill>
            <a:prstDash val="solid"/>
          </a:ln>
        </p:spPr>
      </p:sp>
      <p:sp>
        <p:nvSpPr>
          <p:cNvPr id="15" name="Text 13"/>
          <p:cNvSpPr txBox="1"/>
          <p:nvPr/>
        </p:nvSpPr>
        <p:spPr>
          <a:xfrm>
            <a:off x="644652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644652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Cost centre</a:t>
            </a:r>
            <a:endParaRPr lang="en-US" sz="1300" dirty="0"/>
          </a:p>
        </p:txBody>
      </p:sp>
      <p:sp>
        <p:nvSpPr>
          <p:cNvPr id="17" name="Text 15"/>
          <p:cNvSpPr txBox="1"/>
          <p:nvPr/>
        </p:nvSpPr>
        <p:spPr>
          <a:xfrm>
            <a:off x="6446520" y="2926080"/>
            <a:ext cx="2057400" cy="5669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Budget-specific limits</a:t>
            </a:r>
            <a:endParaRPr lang="en-US" sz="1050" dirty="0"/>
          </a:p>
        </p:txBody>
      </p:sp>
      <p:sp>
        <p:nvSpPr>
          <p:cNvPr id="18" name="Text 16"/>
          <p:cNvSpPr txBox="1"/>
          <p:nvPr/>
        </p:nvSpPr>
        <p:spPr>
          <a:xfrm>
            <a:off x="8750808" y="256032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9" name="Shape 17"/>
          <p:cNvSpPr/>
          <p:nvPr/>
        </p:nvSpPr>
        <p:spPr>
          <a:xfrm>
            <a:off x="9006840" y="1828800"/>
            <a:ext cx="2514600" cy="1828800"/>
          </a:xfrm>
          <a:prstGeom prst="roundRect">
            <a:avLst>
              <a:gd name="adj" fmla="val 4000"/>
            </a:avLst>
          </a:prstGeom>
          <a:solidFill>
            <a:srgbClr val="15293C"/>
          </a:solidFill>
          <a:ln w="12700">
            <a:solidFill>
              <a:srgbClr val="1C3548"/>
            </a:solidFill>
            <a:prstDash val="solid"/>
          </a:ln>
        </p:spPr>
      </p:sp>
      <p:sp>
        <p:nvSpPr>
          <p:cNvPr id="20" name="Text 18"/>
          <p:cNvSpPr txBox="1"/>
          <p:nvPr/>
        </p:nvSpPr>
        <p:spPr>
          <a:xfrm>
            <a:off x="923544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923544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Individual</a:t>
            </a:r>
            <a:endParaRPr lang="en-US" sz="1300" dirty="0"/>
          </a:p>
        </p:txBody>
      </p:sp>
      <p:sp>
        <p:nvSpPr>
          <p:cNvPr id="22" name="Text 20"/>
          <p:cNvSpPr txBox="1"/>
          <p:nvPr/>
        </p:nvSpPr>
        <p:spPr>
          <a:xfrm>
            <a:off x="9235440" y="2926080"/>
            <a:ext cx="2057400" cy="5669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Approved exceptions</a:t>
            </a:r>
            <a:endParaRPr lang="en-US" sz="1050" dirty="0"/>
          </a:p>
        </p:txBody>
      </p:sp>
      <p:sp>
        <p:nvSpPr>
          <p:cNvPr id="23" name="Text 21"/>
          <p:cNvSpPr txBox="1"/>
          <p:nvPr/>
        </p:nvSpPr>
        <p:spPr>
          <a:xfrm>
            <a:off x="640080" y="411480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The individual always wins. Enterprise complexity is resolved by the platform, not left for travellers to interpret.</a:t>
            </a:r>
            <a:endParaRPr lang="en-US" sz="1400" dirty="0"/>
          </a:p>
        </p:txBody>
      </p:sp>
      <p:sp>
        <p:nvSpPr>
          <p:cNvPr id="24" name="Text 22"/>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APPROVAL WORKFLOW</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Exceptions reach the right approver, with context</a:t>
            </a:r>
            <a:endParaRPr lang="en-US" sz="3400" dirty="0"/>
          </a:p>
        </p:txBody>
      </p:sp>
      <p:sp>
        <p:nvSpPr>
          <p:cNvPr id="4" name="Shape 2"/>
          <p:cNvSpPr/>
          <p:nvPr/>
        </p:nvSpPr>
        <p:spPr>
          <a:xfrm>
            <a:off x="640080" y="1828800"/>
            <a:ext cx="2514600" cy="2194560"/>
          </a:xfrm>
          <a:prstGeom prst="roundRect">
            <a:avLst>
              <a:gd name="adj" fmla="val 3333"/>
            </a:avLst>
          </a:prstGeom>
          <a:solidFill>
            <a:srgbClr val="15293C"/>
          </a:solidFill>
          <a:ln w="12700">
            <a:solidFill>
              <a:srgbClr val="1C3548"/>
            </a:solidFill>
            <a:prstDash val="solid"/>
          </a:ln>
        </p:spPr>
      </p:sp>
      <p:sp>
        <p:nvSpPr>
          <p:cNvPr id="5" name="Text 3"/>
          <p:cNvSpPr txBox="1"/>
          <p:nvPr/>
        </p:nvSpPr>
        <p:spPr>
          <a:xfrm>
            <a:off x="86868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86868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Detect</a:t>
            </a:r>
            <a:endParaRPr lang="en-US" sz="1300" dirty="0"/>
          </a:p>
        </p:txBody>
      </p:sp>
      <p:sp>
        <p:nvSpPr>
          <p:cNvPr id="7" name="Text 5"/>
          <p:cNvSpPr txBox="1"/>
          <p:nvPr/>
        </p:nvSpPr>
        <p:spPr>
          <a:xfrm>
            <a:off x="868680" y="2926080"/>
            <a:ext cx="2057400" cy="93268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The live product is checked against the traveller’s effective policy.</a:t>
            </a:r>
            <a:endParaRPr lang="en-US" sz="1050" dirty="0"/>
          </a:p>
        </p:txBody>
      </p:sp>
      <p:sp>
        <p:nvSpPr>
          <p:cNvPr id="8" name="Text 6"/>
          <p:cNvSpPr txBox="1"/>
          <p:nvPr/>
        </p:nvSpPr>
        <p:spPr>
          <a:xfrm>
            <a:off x="3172968" y="27432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9" name="Shape 7"/>
          <p:cNvSpPr/>
          <p:nvPr/>
        </p:nvSpPr>
        <p:spPr>
          <a:xfrm>
            <a:off x="3429000" y="1828800"/>
            <a:ext cx="2514600" cy="2194560"/>
          </a:xfrm>
          <a:prstGeom prst="roundRect">
            <a:avLst>
              <a:gd name="adj" fmla="val 3333"/>
            </a:avLst>
          </a:prstGeom>
          <a:solidFill>
            <a:srgbClr val="15293C"/>
          </a:solidFill>
          <a:ln w="12700">
            <a:solidFill>
              <a:srgbClr val="1C3548"/>
            </a:solidFill>
            <a:prstDash val="solid"/>
          </a:ln>
        </p:spPr>
      </p:sp>
      <p:sp>
        <p:nvSpPr>
          <p:cNvPr id="10" name="Text 8"/>
          <p:cNvSpPr txBox="1"/>
          <p:nvPr/>
        </p:nvSpPr>
        <p:spPr>
          <a:xfrm>
            <a:off x="365760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365760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Route</a:t>
            </a:r>
            <a:endParaRPr lang="en-US" sz="1300" dirty="0"/>
          </a:p>
        </p:txBody>
      </p:sp>
      <p:sp>
        <p:nvSpPr>
          <p:cNvPr id="12" name="Text 10"/>
          <p:cNvSpPr txBox="1"/>
          <p:nvPr/>
        </p:nvSpPr>
        <p:spPr>
          <a:xfrm>
            <a:off x="3657600" y="2926080"/>
            <a:ext cx="2057400" cy="93268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The right approver is found from organisational and traveller context.</a:t>
            </a:r>
            <a:endParaRPr lang="en-US" sz="1050" dirty="0"/>
          </a:p>
        </p:txBody>
      </p:sp>
      <p:sp>
        <p:nvSpPr>
          <p:cNvPr id="13" name="Text 11"/>
          <p:cNvSpPr txBox="1"/>
          <p:nvPr/>
        </p:nvSpPr>
        <p:spPr>
          <a:xfrm>
            <a:off x="5961888" y="27432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6217920" y="1828800"/>
            <a:ext cx="2514600" cy="2194560"/>
          </a:xfrm>
          <a:prstGeom prst="roundRect">
            <a:avLst>
              <a:gd name="adj" fmla="val 3333"/>
            </a:avLst>
          </a:prstGeom>
          <a:solidFill>
            <a:srgbClr val="15293C"/>
          </a:solidFill>
          <a:ln w="12700">
            <a:solidFill>
              <a:srgbClr val="1C3548"/>
            </a:solidFill>
            <a:prstDash val="solid"/>
          </a:ln>
        </p:spPr>
      </p:sp>
      <p:sp>
        <p:nvSpPr>
          <p:cNvPr id="15" name="Text 13"/>
          <p:cNvSpPr txBox="1"/>
          <p:nvPr/>
        </p:nvSpPr>
        <p:spPr>
          <a:xfrm>
            <a:off x="644652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644652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Decide</a:t>
            </a:r>
            <a:endParaRPr lang="en-US" sz="1300" dirty="0"/>
          </a:p>
        </p:txBody>
      </p:sp>
      <p:sp>
        <p:nvSpPr>
          <p:cNvPr id="17" name="Text 15"/>
          <p:cNvSpPr txBox="1"/>
          <p:nvPr/>
        </p:nvSpPr>
        <p:spPr>
          <a:xfrm>
            <a:off x="6446520" y="2926080"/>
            <a:ext cx="2057400" cy="93268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Itinerary, price, policy reason, requester and deadline, in one view.</a:t>
            </a:r>
            <a:endParaRPr lang="en-US" sz="1050" dirty="0"/>
          </a:p>
        </p:txBody>
      </p:sp>
      <p:sp>
        <p:nvSpPr>
          <p:cNvPr id="18" name="Text 16"/>
          <p:cNvSpPr txBox="1"/>
          <p:nvPr/>
        </p:nvSpPr>
        <p:spPr>
          <a:xfrm>
            <a:off x="8750808" y="274320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9" name="Shape 17"/>
          <p:cNvSpPr/>
          <p:nvPr/>
        </p:nvSpPr>
        <p:spPr>
          <a:xfrm>
            <a:off x="9006840" y="1828800"/>
            <a:ext cx="2514600" cy="2194560"/>
          </a:xfrm>
          <a:prstGeom prst="roundRect">
            <a:avLst>
              <a:gd name="adj" fmla="val 3333"/>
            </a:avLst>
          </a:prstGeom>
          <a:solidFill>
            <a:srgbClr val="15293C"/>
          </a:solidFill>
          <a:ln w="12700">
            <a:solidFill>
              <a:srgbClr val="1C3548"/>
            </a:solidFill>
            <a:prstDash val="solid"/>
          </a:ln>
        </p:spPr>
      </p:sp>
      <p:sp>
        <p:nvSpPr>
          <p:cNvPr id="20" name="Text 18"/>
          <p:cNvSpPr txBox="1"/>
          <p:nvPr/>
        </p:nvSpPr>
        <p:spPr>
          <a:xfrm>
            <a:off x="923544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4</a:t>
            </a:r>
            <a:endParaRPr lang="en-US" sz="1800" dirty="0"/>
          </a:p>
        </p:txBody>
      </p:sp>
      <p:sp>
        <p:nvSpPr>
          <p:cNvPr id="21" name="Text 19"/>
          <p:cNvSpPr txBox="1"/>
          <p:nvPr/>
        </p:nvSpPr>
        <p:spPr>
          <a:xfrm>
            <a:off x="9235440" y="2414016"/>
            <a:ext cx="205740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Close</a:t>
            </a:r>
            <a:endParaRPr lang="en-US" sz="1300" dirty="0"/>
          </a:p>
        </p:txBody>
      </p:sp>
      <p:sp>
        <p:nvSpPr>
          <p:cNvPr id="22" name="Text 20"/>
          <p:cNvSpPr txBox="1"/>
          <p:nvPr/>
        </p:nvSpPr>
        <p:spPr>
          <a:xfrm>
            <a:off x="9235440" y="2926080"/>
            <a:ext cx="2057400" cy="93268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The decision is recorded and the traveller notified.</a:t>
            </a:r>
            <a:endParaRPr lang="en-US" sz="1050" dirty="0"/>
          </a:p>
        </p:txBody>
      </p:sp>
      <p:sp>
        <p:nvSpPr>
          <p:cNvPr id="23" name="Text 21"/>
          <p:cNvSpPr txBox="1"/>
          <p:nvPr/>
        </p:nvSpPr>
        <p:spPr>
          <a:xfrm>
            <a:off x="640080" y="443484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Every decision leaves an audit trail: exception, approver, outcome and time.</a:t>
            </a:r>
            <a:endParaRPr lang="en-US" sz="1400" dirty="0"/>
          </a:p>
        </p:txBody>
      </p:sp>
      <p:sp>
        <p:nvSpPr>
          <p:cNvPr id="24" name="Text 22"/>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AFTER BOOKING</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One durable trip record for the whole lifecycle</a:t>
            </a:r>
            <a:endParaRPr lang="en-US" sz="3400" dirty="0"/>
          </a:p>
        </p:txBody>
      </p:sp>
      <p:sp>
        <p:nvSpPr>
          <p:cNvPr id="4" name="Shape 2"/>
          <p:cNvSpPr/>
          <p:nvPr/>
        </p:nvSpPr>
        <p:spPr>
          <a:xfrm>
            <a:off x="640080" y="1828800"/>
            <a:ext cx="2514600" cy="1645920"/>
          </a:xfrm>
          <a:prstGeom prst="roundRect">
            <a:avLst>
              <a:gd name="adj" fmla="val 4444"/>
            </a:avLst>
          </a:prstGeom>
          <a:solidFill>
            <a:srgbClr val="15293C"/>
          </a:solidFill>
          <a:ln w="12700">
            <a:solidFill>
              <a:srgbClr val="1C3548"/>
            </a:solidFill>
            <a:prstDash val="solid"/>
          </a:ln>
        </p:spPr>
      </p:sp>
      <p:sp>
        <p:nvSpPr>
          <p:cNvPr id="5" name="Text 3"/>
          <p:cNvSpPr txBox="1"/>
          <p:nvPr/>
        </p:nvSpPr>
        <p:spPr>
          <a:xfrm>
            <a:off x="868680" y="202996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Confirm</a:t>
            </a:r>
            <a:endParaRPr lang="en-US" sz="1350" dirty="0"/>
          </a:p>
        </p:txBody>
      </p:sp>
      <p:sp>
        <p:nvSpPr>
          <p:cNvPr id="6" name="Text 4"/>
          <p:cNvSpPr txBox="1"/>
          <p:nvPr/>
        </p:nvSpPr>
        <p:spPr>
          <a:xfrm>
            <a:off x="868680" y="2395728"/>
            <a:ext cx="2057400" cy="91440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Supplier record and itinerary, stored together.</a:t>
            </a:r>
            <a:endParaRPr lang="en-US" sz="1100" dirty="0"/>
          </a:p>
        </p:txBody>
      </p:sp>
      <p:sp>
        <p:nvSpPr>
          <p:cNvPr id="7" name="Shape 5"/>
          <p:cNvSpPr/>
          <p:nvPr/>
        </p:nvSpPr>
        <p:spPr>
          <a:xfrm>
            <a:off x="3429000" y="1828800"/>
            <a:ext cx="2514600" cy="1645920"/>
          </a:xfrm>
          <a:prstGeom prst="roundRect">
            <a:avLst>
              <a:gd name="adj" fmla="val 4444"/>
            </a:avLst>
          </a:prstGeom>
          <a:solidFill>
            <a:srgbClr val="15293C"/>
          </a:solidFill>
          <a:ln w="12700">
            <a:solidFill>
              <a:srgbClr val="1C3548"/>
            </a:solidFill>
            <a:prstDash val="solid"/>
          </a:ln>
        </p:spPr>
      </p:sp>
      <p:sp>
        <p:nvSpPr>
          <p:cNvPr id="8" name="Text 6"/>
          <p:cNvSpPr txBox="1"/>
          <p:nvPr/>
        </p:nvSpPr>
        <p:spPr>
          <a:xfrm>
            <a:off x="3657600" y="202996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Modify</a:t>
            </a:r>
            <a:endParaRPr lang="en-US" sz="1350" dirty="0"/>
          </a:p>
        </p:txBody>
      </p:sp>
      <p:sp>
        <p:nvSpPr>
          <p:cNvPr id="9" name="Text 7"/>
          <p:cNvSpPr txBox="1"/>
          <p:nvPr/>
        </p:nvSpPr>
        <p:spPr>
          <a:xfrm>
            <a:off x="3657600" y="2395728"/>
            <a:ext cx="2057400" cy="91440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Before and after snapshots, with fees captured.</a:t>
            </a:r>
            <a:endParaRPr lang="en-US" sz="1100" dirty="0"/>
          </a:p>
        </p:txBody>
      </p:sp>
      <p:sp>
        <p:nvSpPr>
          <p:cNvPr id="10" name="Shape 8"/>
          <p:cNvSpPr/>
          <p:nvPr/>
        </p:nvSpPr>
        <p:spPr>
          <a:xfrm>
            <a:off x="6217920" y="1828800"/>
            <a:ext cx="2514600" cy="1645920"/>
          </a:xfrm>
          <a:prstGeom prst="roundRect">
            <a:avLst>
              <a:gd name="adj" fmla="val 4444"/>
            </a:avLst>
          </a:prstGeom>
          <a:solidFill>
            <a:srgbClr val="15293C"/>
          </a:solidFill>
          <a:ln w="12700">
            <a:solidFill>
              <a:srgbClr val="1C3548"/>
            </a:solidFill>
            <a:prstDash val="solid"/>
          </a:ln>
        </p:spPr>
      </p:sp>
      <p:sp>
        <p:nvSpPr>
          <p:cNvPr id="11" name="Text 9"/>
          <p:cNvSpPr txBox="1"/>
          <p:nvPr/>
        </p:nvSpPr>
        <p:spPr>
          <a:xfrm>
            <a:off x="6446520" y="202996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Cancel</a:t>
            </a:r>
            <a:endParaRPr lang="en-US" sz="1350" dirty="0"/>
          </a:p>
        </p:txBody>
      </p:sp>
      <p:sp>
        <p:nvSpPr>
          <p:cNvPr id="12" name="Text 10"/>
          <p:cNvSpPr txBox="1"/>
          <p:nvPr/>
        </p:nvSpPr>
        <p:spPr>
          <a:xfrm>
            <a:off x="6446520" y="2395728"/>
            <a:ext cx="2057400" cy="91440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Status and refund history, fully audited.</a:t>
            </a:r>
            <a:endParaRPr lang="en-US" sz="1100" dirty="0"/>
          </a:p>
        </p:txBody>
      </p:sp>
      <p:sp>
        <p:nvSpPr>
          <p:cNvPr id="13" name="Shape 11"/>
          <p:cNvSpPr/>
          <p:nvPr/>
        </p:nvSpPr>
        <p:spPr>
          <a:xfrm>
            <a:off x="9006840" y="1828800"/>
            <a:ext cx="2514600" cy="1645920"/>
          </a:xfrm>
          <a:prstGeom prst="roundRect">
            <a:avLst>
              <a:gd name="adj" fmla="val 4444"/>
            </a:avLst>
          </a:prstGeom>
          <a:solidFill>
            <a:srgbClr val="15293C"/>
          </a:solidFill>
          <a:ln w="12700">
            <a:solidFill>
              <a:srgbClr val="1C3548"/>
            </a:solidFill>
            <a:prstDash val="solid"/>
          </a:ln>
        </p:spPr>
      </p:sp>
      <p:sp>
        <p:nvSpPr>
          <p:cNvPr id="14" name="Text 12"/>
          <p:cNvSpPr txBox="1"/>
          <p:nvPr/>
        </p:nvSpPr>
        <p:spPr>
          <a:xfrm>
            <a:off x="9235440" y="202996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Support</a:t>
            </a:r>
            <a:endParaRPr lang="en-US" sz="1350" dirty="0"/>
          </a:p>
        </p:txBody>
      </p:sp>
      <p:sp>
        <p:nvSpPr>
          <p:cNvPr id="15" name="Text 13"/>
          <p:cNvSpPr txBox="1"/>
          <p:nvPr/>
        </p:nvSpPr>
        <p:spPr>
          <a:xfrm>
            <a:off x="9235440" y="2395728"/>
            <a:ext cx="2057400" cy="91440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Credits, alerts and messages tied to the trip.</a:t>
            </a:r>
            <a:endParaRPr lang="en-US" sz="1100" dirty="0"/>
          </a:p>
        </p:txBody>
      </p:sp>
      <p:sp>
        <p:nvSpPr>
          <p:cNvPr id="16" name="Text 14"/>
          <p:cNvSpPr txBox="1"/>
          <p:nvPr/>
        </p:nvSpPr>
        <p:spPr>
          <a:xfrm>
            <a:off x="640080" y="384048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One itinerary becomes the service record for everyone who touches the trip.</a:t>
            </a:r>
            <a:endParaRPr lang="en-US" sz="1400" dirty="0"/>
          </a:p>
        </p:txBody>
      </p:sp>
      <p:sp>
        <p:nvSpPr>
          <p:cNvPr id="17" name="Text 15"/>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ENTERPRISE CONTROL</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One system for every corporate travel role</a:t>
            </a:r>
            <a:endParaRPr lang="en-US" sz="3400" dirty="0"/>
          </a:p>
        </p:txBody>
      </p:sp>
      <p:sp>
        <p:nvSpPr>
          <p:cNvPr id="4" name="Shape 2"/>
          <p:cNvSpPr/>
          <p:nvPr/>
        </p:nvSpPr>
        <p:spPr>
          <a:xfrm>
            <a:off x="640080" y="1737360"/>
            <a:ext cx="3444240" cy="1600200"/>
          </a:xfrm>
          <a:prstGeom prst="roundRect">
            <a:avLst>
              <a:gd name="adj" fmla="val 4571"/>
            </a:avLst>
          </a:prstGeom>
          <a:solidFill>
            <a:srgbClr val="15293C"/>
          </a:solidFill>
          <a:ln w="12700">
            <a:solidFill>
              <a:srgbClr val="1C3548"/>
            </a:solidFill>
            <a:prstDash val="solid"/>
          </a:ln>
        </p:spPr>
      </p:sp>
      <p:sp>
        <p:nvSpPr>
          <p:cNvPr id="5" name="Text 3"/>
          <p:cNvSpPr txBox="1"/>
          <p:nvPr/>
        </p:nvSpPr>
        <p:spPr>
          <a:xfrm>
            <a:off x="868680" y="193852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Travellers</a:t>
            </a:r>
            <a:endParaRPr lang="en-US" sz="1350" dirty="0"/>
          </a:p>
        </p:txBody>
      </p:sp>
      <p:sp>
        <p:nvSpPr>
          <p:cNvPr id="6" name="Text 4"/>
          <p:cNvSpPr txBox="1"/>
          <p:nvPr/>
        </p:nvSpPr>
        <p:spPr>
          <a:xfrm>
            <a:off x="868680" y="230428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Search, book, manage trips and maintain profiles.</a:t>
            </a:r>
            <a:endParaRPr lang="en-US" sz="1100" dirty="0"/>
          </a:p>
        </p:txBody>
      </p:sp>
      <p:sp>
        <p:nvSpPr>
          <p:cNvPr id="7" name="Shape 5"/>
          <p:cNvSpPr/>
          <p:nvPr/>
        </p:nvSpPr>
        <p:spPr>
          <a:xfrm>
            <a:off x="4358640" y="1737360"/>
            <a:ext cx="3444240" cy="1600200"/>
          </a:xfrm>
          <a:prstGeom prst="roundRect">
            <a:avLst>
              <a:gd name="adj" fmla="val 4571"/>
            </a:avLst>
          </a:prstGeom>
          <a:solidFill>
            <a:srgbClr val="15293C"/>
          </a:solidFill>
          <a:ln w="12700">
            <a:solidFill>
              <a:srgbClr val="1C3548"/>
            </a:solidFill>
            <a:prstDash val="solid"/>
          </a:ln>
        </p:spPr>
      </p:sp>
      <p:sp>
        <p:nvSpPr>
          <p:cNvPr id="8" name="Text 6"/>
          <p:cNvSpPr txBox="1"/>
          <p:nvPr/>
        </p:nvSpPr>
        <p:spPr>
          <a:xfrm>
            <a:off x="4587240" y="193852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Arrangers</a:t>
            </a:r>
            <a:endParaRPr lang="en-US" sz="1350" dirty="0"/>
          </a:p>
        </p:txBody>
      </p:sp>
      <p:sp>
        <p:nvSpPr>
          <p:cNvPr id="9" name="Text 7"/>
          <p:cNvSpPr txBox="1"/>
          <p:nvPr/>
        </p:nvSpPr>
        <p:spPr>
          <a:xfrm>
            <a:off x="4587240" y="230428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Book on behalf of others and manage exceptions.</a:t>
            </a:r>
            <a:endParaRPr lang="en-US" sz="1100" dirty="0"/>
          </a:p>
        </p:txBody>
      </p:sp>
      <p:sp>
        <p:nvSpPr>
          <p:cNvPr id="10" name="Shape 8"/>
          <p:cNvSpPr/>
          <p:nvPr/>
        </p:nvSpPr>
        <p:spPr>
          <a:xfrm>
            <a:off x="8077200" y="1737360"/>
            <a:ext cx="3444240" cy="1600200"/>
          </a:xfrm>
          <a:prstGeom prst="roundRect">
            <a:avLst>
              <a:gd name="adj" fmla="val 4571"/>
            </a:avLst>
          </a:prstGeom>
          <a:solidFill>
            <a:srgbClr val="15293C"/>
          </a:solidFill>
          <a:ln w="12700">
            <a:solidFill>
              <a:srgbClr val="1C3548"/>
            </a:solidFill>
            <a:prstDash val="solid"/>
          </a:ln>
        </p:spPr>
      </p:sp>
      <p:sp>
        <p:nvSpPr>
          <p:cNvPr id="11" name="Text 9"/>
          <p:cNvSpPr txBox="1"/>
          <p:nvPr/>
        </p:nvSpPr>
        <p:spPr>
          <a:xfrm>
            <a:off x="8305800" y="193852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Approvers</a:t>
            </a:r>
            <a:endParaRPr lang="en-US" sz="1350" dirty="0"/>
          </a:p>
        </p:txBody>
      </p:sp>
      <p:sp>
        <p:nvSpPr>
          <p:cNvPr id="12" name="Text 10"/>
          <p:cNvSpPr txBox="1"/>
          <p:nvPr/>
        </p:nvSpPr>
        <p:spPr>
          <a:xfrm>
            <a:off x="8305800" y="230428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Review exceptions with itinerary and deadline context.</a:t>
            </a:r>
            <a:endParaRPr lang="en-US" sz="1100" dirty="0"/>
          </a:p>
        </p:txBody>
      </p:sp>
      <p:sp>
        <p:nvSpPr>
          <p:cNvPr id="13" name="Shape 11"/>
          <p:cNvSpPr/>
          <p:nvPr/>
        </p:nvSpPr>
        <p:spPr>
          <a:xfrm>
            <a:off x="640080" y="3611880"/>
            <a:ext cx="3444240" cy="1600200"/>
          </a:xfrm>
          <a:prstGeom prst="roundRect">
            <a:avLst>
              <a:gd name="adj" fmla="val 4571"/>
            </a:avLst>
          </a:prstGeom>
          <a:solidFill>
            <a:srgbClr val="15293C"/>
          </a:solidFill>
          <a:ln w="12700">
            <a:solidFill>
              <a:srgbClr val="1C3548"/>
            </a:solidFill>
            <a:prstDash val="solid"/>
          </a:ln>
        </p:spPr>
      </p:sp>
      <p:sp>
        <p:nvSpPr>
          <p:cNvPr id="14" name="Text 12"/>
          <p:cNvSpPr txBox="1"/>
          <p:nvPr/>
        </p:nvSpPr>
        <p:spPr>
          <a:xfrm>
            <a:off x="868680" y="381304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Administrators</a:t>
            </a:r>
            <a:endParaRPr lang="en-US" sz="1350" dirty="0"/>
          </a:p>
        </p:txBody>
      </p:sp>
      <p:sp>
        <p:nvSpPr>
          <p:cNvPr id="15" name="Text 13"/>
          <p:cNvSpPr txBox="1"/>
          <p:nvPr/>
        </p:nvSpPr>
        <p:spPr>
          <a:xfrm>
            <a:off x="868680" y="417880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Configure companies, people, roles, policy and access.</a:t>
            </a:r>
            <a:endParaRPr lang="en-US" sz="1100" dirty="0"/>
          </a:p>
        </p:txBody>
      </p:sp>
      <p:sp>
        <p:nvSpPr>
          <p:cNvPr id="16" name="Shape 14"/>
          <p:cNvSpPr/>
          <p:nvPr/>
        </p:nvSpPr>
        <p:spPr>
          <a:xfrm>
            <a:off x="4358640" y="3611880"/>
            <a:ext cx="3444240" cy="1600200"/>
          </a:xfrm>
          <a:prstGeom prst="roundRect">
            <a:avLst>
              <a:gd name="adj" fmla="val 4571"/>
            </a:avLst>
          </a:prstGeom>
          <a:solidFill>
            <a:srgbClr val="15293C"/>
          </a:solidFill>
          <a:ln w="12700">
            <a:solidFill>
              <a:srgbClr val="1C3548"/>
            </a:solidFill>
            <a:prstDash val="solid"/>
          </a:ln>
        </p:spPr>
      </p:sp>
      <p:sp>
        <p:nvSpPr>
          <p:cNvPr id="17" name="Text 15"/>
          <p:cNvSpPr txBox="1"/>
          <p:nvPr/>
        </p:nvSpPr>
        <p:spPr>
          <a:xfrm>
            <a:off x="4587240" y="381304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Operations</a:t>
            </a:r>
            <a:endParaRPr lang="en-US" sz="1350" dirty="0"/>
          </a:p>
        </p:txBody>
      </p:sp>
      <p:sp>
        <p:nvSpPr>
          <p:cNvPr id="18" name="Text 16"/>
          <p:cNvSpPr txBox="1"/>
          <p:nvPr/>
        </p:nvSpPr>
        <p:spPr>
          <a:xfrm>
            <a:off x="4587240" y="417880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Monitor suppliers, risk, booking activity and service health.</a:t>
            </a:r>
            <a:endParaRPr lang="en-US" sz="1100" dirty="0"/>
          </a:p>
        </p:txBody>
      </p:sp>
      <p:sp>
        <p:nvSpPr>
          <p:cNvPr id="19" name="Shape 17"/>
          <p:cNvSpPr/>
          <p:nvPr/>
        </p:nvSpPr>
        <p:spPr>
          <a:xfrm>
            <a:off x="8077200" y="3611880"/>
            <a:ext cx="3444240" cy="1600200"/>
          </a:xfrm>
          <a:prstGeom prst="roundRect">
            <a:avLst>
              <a:gd name="adj" fmla="val 4571"/>
            </a:avLst>
          </a:prstGeom>
          <a:solidFill>
            <a:srgbClr val="15293C"/>
          </a:solidFill>
          <a:ln w="12700">
            <a:solidFill>
              <a:srgbClr val="1C3548"/>
            </a:solidFill>
            <a:prstDash val="solid"/>
          </a:ln>
        </p:spPr>
      </p:sp>
      <p:sp>
        <p:nvSpPr>
          <p:cNvPr id="20" name="Text 18"/>
          <p:cNvSpPr txBox="1"/>
          <p:nvPr/>
        </p:nvSpPr>
        <p:spPr>
          <a:xfrm>
            <a:off x="8305800" y="381304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Company-scoped</a:t>
            </a:r>
            <a:endParaRPr lang="en-US" sz="1350" dirty="0"/>
          </a:p>
        </p:txBody>
      </p:sp>
      <p:sp>
        <p:nvSpPr>
          <p:cNvPr id="21" name="Text 19"/>
          <p:cNvSpPr txBox="1"/>
          <p:nvPr/>
        </p:nvSpPr>
        <p:spPr>
          <a:xfrm>
            <a:off x="8305800" y="4178808"/>
            <a:ext cx="2987040" cy="8686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Each company is configured as its own governed travel programme.</a:t>
            </a:r>
            <a:endParaRPr lang="en-US" sz="1100" dirty="0"/>
          </a:p>
        </p:txBody>
      </p:sp>
      <p:sp>
        <p:nvSpPr>
          <p:cNvPr id="22" name="Text 20"/>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ONBOARDING</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A repeatable path to activate each company</a:t>
            </a:r>
            <a:endParaRPr lang="en-US" sz="3400" dirty="0"/>
          </a:p>
        </p:txBody>
      </p:sp>
      <p:sp>
        <p:nvSpPr>
          <p:cNvPr id="4" name="Shape 2"/>
          <p:cNvSpPr/>
          <p:nvPr/>
        </p:nvSpPr>
        <p:spPr>
          <a:xfrm>
            <a:off x="640080" y="1737360"/>
            <a:ext cx="3444240" cy="1691640"/>
          </a:xfrm>
          <a:prstGeom prst="roundRect">
            <a:avLst>
              <a:gd name="adj" fmla="val 4324"/>
            </a:avLst>
          </a:prstGeom>
          <a:solidFill>
            <a:srgbClr val="15293C"/>
          </a:solidFill>
          <a:ln w="12700">
            <a:solidFill>
              <a:srgbClr val="1C3548"/>
            </a:solidFill>
            <a:prstDash val="solid"/>
          </a:ln>
        </p:spPr>
      </p:sp>
      <p:sp>
        <p:nvSpPr>
          <p:cNvPr id="5" name="Text 3"/>
          <p:cNvSpPr txBox="1"/>
          <p:nvPr/>
        </p:nvSpPr>
        <p:spPr>
          <a:xfrm>
            <a:off x="868680"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868680" y="232257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Create company</a:t>
            </a:r>
            <a:endParaRPr lang="en-US" sz="1350" dirty="0"/>
          </a:p>
        </p:txBody>
      </p:sp>
      <p:sp>
        <p:nvSpPr>
          <p:cNvPr id="7" name="Text 5"/>
          <p:cNvSpPr txBox="1"/>
          <p:nvPr/>
        </p:nvSpPr>
        <p:spPr>
          <a:xfrm>
            <a:off x="868680" y="268833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Establish the company and its programme.</a:t>
            </a:r>
            <a:endParaRPr lang="en-US" sz="1100" dirty="0"/>
          </a:p>
        </p:txBody>
      </p:sp>
      <p:sp>
        <p:nvSpPr>
          <p:cNvPr id="8" name="Shape 6"/>
          <p:cNvSpPr/>
          <p:nvPr/>
        </p:nvSpPr>
        <p:spPr>
          <a:xfrm>
            <a:off x="4358640" y="1737360"/>
            <a:ext cx="3444240" cy="1691640"/>
          </a:xfrm>
          <a:prstGeom prst="roundRect">
            <a:avLst>
              <a:gd name="adj" fmla="val 4324"/>
            </a:avLst>
          </a:prstGeom>
          <a:solidFill>
            <a:srgbClr val="15293C"/>
          </a:solidFill>
          <a:ln w="12700">
            <a:solidFill>
              <a:srgbClr val="1C3548"/>
            </a:solidFill>
            <a:prstDash val="solid"/>
          </a:ln>
        </p:spPr>
      </p:sp>
      <p:sp>
        <p:nvSpPr>
          <p:cNvPr id="9" name="Text 7"/>
          <p:cNvSpPr txBox="1"/>
          <p:nvPr/>
        </p:nvSpPr>
        <p:spPr>
          <a:xfrm>
            <a:off x="4587240"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2</a:t>
            </a:r>
            <a:endParaRPr lang="en-US" sz="1800" dirty="0"/>
          </a:p>
        </p:txBody>
      </p:sp>
      <p:sp>
        <p:nvSpPr>
          <p:cNvPr id="10" name="Text 8"/>
          <p:cNvSpPr txBox="1"/>
          <p:nvPr/>
        </p:nvSpPr>
        <p:spPr>
          <a:xfrm>
            <a:off x="4587240" y="232257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Configure structure</a:t>
            </a:r>
            <a:endParaRPr lang="en-US" sz="1350" dirty="0"/>
          </a:p>
        </p:txBody>
      </p:sp>
      <p:sp>
        <p:nvSpPr>
          <p:cNvPr id="11" name="Text 9"/>
          <p:cNvSpPr txBox="1"/>
          <p:nvPr/>
        </p:nvSpPr>
        <p:spPr>
          <a:xfrm>
            <a:off x="4587240" y="268833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Divisions, cost centres, approvers and custom fields.</a:t>
            </a:r>
            <a:endParaRPr lang="en-US" sz="1100" dirty="0"/>
          </a:p>
        </p:txBody>
      </p:sp>
      <p:sp>
        <p:nvSpPr>
          <p:cNvPr id="12" name="Shape 10"/>
          <p:cNvSpPr/>
          <p:nvPr/>
        </p:nvSpPr>
        <p:spPr>
          <a:xfrm>
            <a:off x="8077200" y="1737360"/>
            <a:ext cx="3444240" cy="1691640"/>
          </a:xfrm>
          <a:prstGeom prst="roundRect">
            <a:avLst>
              <a:gd name="adj" fmla="val 4324"/>
            </a:avLst>
          </a:prstGeom>
          <a:solidFill>
            <a:srgbClr val="15293C"/>
          </a:solidFill>
          <a:ln w="12700">
            <a:solidFill>
              <a:srgbClr val="1C3548"/>
            </a:solidFill>
            <a:prstDash val="solid"/>
          </a:ln>
        </p:spPr>
      </p:sp>
      <p:sp>
        <p:nvSpPr>
          <p:cNvPr id="13" name="Text 11"/>
          <p:cNvSpPr txBox="1"/>
          <p:nvPr/>
        </p:nvSpPr>
        <p:spPr>
          <a:xfrm>
            <a:off x="8305800" y="193852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3</a:t>
            </a:r>
            <a:endParaRPr lang="en-US" sz="1800" dirty="0"/>
          </a:p>
        </p:txBody>
      </p:sp>
      <p:sp>
        <p:nvSpPr>
          <p:cNvPr id="14" name="Text 12"/>
          <p:cNvSpPr txBox="1"/>
          <p:nvPr/>
        </p:nvSpPr>
        <p:spPr>
          <a:xfrm>
            <a:off x="8305800" y="232257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Import travellers</a:t>
            </a:r>
            <a:endParaRPr lang="en-US" sz="1350" dirty="0"/>
          </a:p>
        </p:txBody>
      </p:sp>
      <p:sp>
        <p:nvSpPr>
          <p:cNvPr id="15" name="Text 13"/>
          <p:cNvSpPr txBox="1"/>
          <p:nvPr/>
        </p:nvSpPr>
        <p:spPr>
          <a:xfrm>
            <a:off x="8305800" y="268833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Bulk upload and validate workforce data.</a:t>
            </a:r>
            <a:endParaRPr lang="en-US" sz="1100" dirty="0"/>
          </a:p>
        </p:txBody>
      </p:sp>
      <p:sp>
        <p:nvSpPr>
          <p:cNvPr id="16" name="Shape 14"/>
          <p:cNvSpPr/>
          <p:nvPr/>
        </p:nvSpPr>
        <p:spPr>
          <a:xfrm>
            <a:off x="640080" y="3703320"/>
            <a:ext cx="3444240" cy="1691640"/>
          </a:xfrm>
          <a:prstGeom prst="roundRect">
            <a:avLst>
              <a:gd name="adj" fmla="val 4324"/>
            </a:avLst>
          </a:prstGeom>
          <a:solidFill>
            <a:srgbClr val="15293C"/>
          </a:solidFill>
          <a:ln w="12700">
            <a:solidFill>
              <a:srgbClr val="1C3548"/>
            </a:solidFill>
            <a:prstDash val="solid"/>
          </a:ln>
        </p:spPr>
      </p:sp>
      <p:sp>
        <p:nvSpPr>
          <p:cNvPr id="17" name="Text 15"/>
          <p:cNvSpPr txBox="1"/>
          <p:nvPr/>
        </p:nvSpPr>
        <p:spPr>
          <a:xfrm>
            <a:off x="868680" y="390448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4</a:t>
            </a:r>
            <a:endParaRPr lang="en-US" sz="1800" dirty="0"/>
          </a:p>
        </p:txBody>
      </p:sp>
      <p:sp>
        <p:nvSpPr>
          <p:cNvPr id="18" name="Text 16"/>
          <p:cNvSpPr txBox="1"/>
          <p:nvPr/>
        </p:nvSpPr>
        <p:spPr>
          <a:xfrm>
            <a:off x="868680" y="428853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Assign access</a:t>
            </a:r>
            <a:endParaRPr lang="en-US" sz="1350" dirty="0"/>
          </a:p>
        </p:txBody>
      </p:sp>
      <p:sp>
        <p:nvSpPr>
          <p:cNvPr id="19" name="Text 17"/>
          <p:cNvSpPr txBox="1"/>
          <p:nvPr/>
        </p:nvSpPr>
        <p:spPr>
          <a:xfrm>
            <a:off x="868680" y="465429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Roles, arranger relationships and premium access.</a:t>
            </a:r>
            <a:endParaRPr lang="en-US" sz="1100" dirty="0"/>
          </a:p>
        </p:txBody>
      </p:sp>
      <p:sp>
        <p:nvSpPr>
          <p:cNvPr id="20" name="Shape 18"/>
          <p:cNvSpPr/>
          <p:nvPr/>
        </p:nvSpPr>
        <p:spPr>
          <a:xfrm>
            <a:off x="4358640" y="3703320"/>
            <a:ext cx="3444240" cy="1691640"/>
          </a:xfrm>
          <a:prstGeom prst="roundRect">
            <a:avLst>
              <a:gd name="adj" fmla="val 4324"/>
            </a:avLst>
          </a:prstGeom>
          <a:solidFill>
            <a:srgbClr val="15293C"/>
          </a:solidFill>
          <a:ln w="12700">
            <a:solidFill>
              <a:srgbClr val="1C3548"/>
            </a:solidFill>
            <a:prstDash val="solid"/>
          </a:ln>
        </p:spPr>
      </p:sp>
      <p:sp>
        <p:nvSpPr>
          <p:cNvPr id="21" name="Text 19"/>
          <p:cNvSpPr txBox="1"/>
          <p:nvPr/>
        </p:nvSpPr>
        <p:spPr>
          <a:xfrm>
            <a:off x="4587240" y="390448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5</a:t>
            </a:r>
            <a:endParaRPr lang="en-US" sz="1800" dirty="0"/>
          </a:p>
        </p:txBody>
      </p:sp>
      <p:sp>
        <p:nvSpPr>
          <p:cNvPr id="22" name="Text 20"/>
          <p:cNvSpPr txBox="1"/>
          <p:nvPr/>
        </p:nvSpPr>
        <p:spPr>
          <a:xfrm>
            <a:off x="4587240" y="428853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Connect suppliers</a:t>
            </a:r>
            <a:endParaRPr lang="en-US" sz="1350" dirty="0"/>
          </a:p>
        </p:txBody>
      </p:sp>
      <p:sp>
        <p:nvSpPr>
          <p:cNvPr id="23" name="Text 21"/>
          <p:cNvSpPr txBox="1"/>
          <p:nvPr/>
        </p:nvSpPr>
        <p:spPr>
          <a:xfrm>
            <a:off x="4587240" y="465429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Company-specific supplier configuration.</a:t>
            </a:r>
            <a:endParaRPr lang="en-US" sz="1100" dirty="0"/>
          </a:p>
        </p:txBody>
      </p:sp>
      <p:sp>
        <p:nvSpPr>
          <p:cNvPr id="24" name="Shape 22"/>
          <p:cNvSpPr/>
          <p:nvPr/>
        </p:nvSpPr>
        <p:spPr>
          <a:xfrm>
            <a:off x="8077200" y="3703320"/>
            <a:ext cx="3444240" cy="1691640"/>
          </a:xfrm>
          <a:prstGeom prst="roundRect">
            <a:avLst>
              <a:gd name="adj" fmla="val 4324"/>
            </a:avLst>
          </a:prstGeom>
          <a:solidFill>
            <a:srgbClr val="15293C"/>
          </a:solidFill>
          <a:ln w="12700">
            <a:solidFill>
              <a:srgbClr val="1C3548"/>
            </a:solidFill>
            <a:prstDash val="solid"/>
          </a:ln>
        </p:spPr>
      </p:sp>
      <p:sp>
        <p:nvSpPr>
          <p:cNvPr id="25" name="Text 23"/>
          <p:cNvSpPr txBox="1"/>
          <p:nvPr/>
        </p:nvSpPr>
        <p:spPr>
          <a:xfrm>
            <a:off x="8305800" y="390448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6</a:t>
            </a:r>
            <a:endParaRPr lang="en-US" sz="1800" dirty="0"/>
          </a:p>
        </p:txBody>
      </p:sp>
      <p:sp>
        <p:nvSpPr>
          <p:cNvPr id="26" name="Text 24"/>
          <p:cNvSpPr txBox="1"/>
          <p:nvPr/>
        </p:nvSpPr>
        <p:spPr>
          <a:xfrm>
            <a:off x="8305800" y="4288536"/>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Validate journey</a:t>
            </a:r>
            <a:endParaRPr lang="en-US" sz="1350" dirty="0"/>
          </a:p>
        </p:txBody>
      </p:sp>
      <p:sp>
        <p:nvSpPr>
          <p:cNvPr id="27" name="Text 25"/>
          <p:cNvSpPr txBox="1"/>
          <p:nvPr/>
        </p:nvSpPr>
        <p:spPr>
          <a:xfrm>
            <a:off x="8305800" y="4654296"/>
            <a:ext cx="2987040" cy="576072"/>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Search, approval, booking and communication checks.</a:t>
            </a:r>
            <a:endParaRPr lang="en-US" sz="1100" dirty="0"/>
          </a:p>
        </p:txBody>
      </p:sp>
      <p:sp>
        <p:nvSpPr>
          <p:cNvPr id="28" name="Text 26"/>
          <p:cNvSpPr txBox="1"/>
          <p:nvPr/>
        </p:nvSpPr>
        <p:spPr>
          <a:xfrm>
            <a:off x="640080" y="548640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The same model scales from a pilot company to a multi-company programme.</a:t>
            </a:r>
            <a:endParaRPr lang="en-US" sz="1400" dirty="0"/>
          </a:p>
        </p:txBody>
      </p:sp>
      <p:sp>
        <p:nvSpPr>
          <p:cNvPr id="29" name="Text 27"/>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DUTY OF CARE &amp; COMMUNICATIONS</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Know where travellers are, and keep them informed</a:t>
            </a:r>
            <a:endParaRPr lang="en-US" sz="3400" dirty="0"/>
          </a:p>
        </p:txBody>
      </p:sp>
      <p:sp>
        <p:nvSpPr>
          <p:cNvPr id="4" name="Text 2"/>
          <p:cNvSpPr txBox="1"/>
          <p:nvPr/>
        </p:nvSpPr>
        <p:spPr>
          <a:xfrm>
            <a:off x="640080" y="1600200"/>
            <a:ext cx="45720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DUTY OF CARE</a:t>
            </a:r>
            <a:endParaRPr lang="en-US" sz="1100" dirty="0"/>
          </a:p>
        </p:txBody>
      </p:sp>
      <p:sp>
        <p:nvSpPr>
          <p:cNvPr id="5" name="Shape 3"/>
          <p:cNvSpPr/>
          <p:nvPr/>
        </p:nvSpPr>
        <p:spPr>
          <a:xfrm>
            <a:off x="640080" y="1920240"/>
            <a:ext cx="3444240" cy="1371600"/>
          </a:xfrm>
          <a:prstGeom prst="roundRect">
            <a:avLst>
              <a:gd name="adj" fmla="val 5333"/>
            </a:avLst>
          </a:prstGeom>
          <a:solidFill>
            <a:srgbClr val="15293C"/>
          </a:solidFill>
          <a:ln w="12700">
            <a:solidFill>
              <a:srgbClr val="1C3548"/>
            </a:solidFill>
            <a:prstDash val="solid"/>
          </a:ln>
        </p:spPr>
      </p:sp>
      <p:sp>
        <p:nvSpPr>
          <p:cNvPr id="6" name="Text 4"/>
          <p:cNvSpPr txBox="1"/>
          <p:nvPr/>
        </p:nvSpPr>
        <p:spPr>
          <a:xfrm>
            <a:off x="86868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Active travel</a:t>
            </a:r>
            <a:endParaRPr lang="en-US" sz="1350" dirty="0"/>
          </a:p>
        </p:txBody>
      </p:sp>
      <p:sp>
        <p:nvSpPr>
          <p:cNvPr id="7" name="Text 5"/>
          <p:cNvSpPr txBox="1"/>
          <p:nvPr/>
        </p:nvSpPr>
        <p:spPr>
          <a:xfrm>
            <a:off x="868680" y="2487168"/>
            <a:ext cx="2987040" cy="6400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Company-scoped view of where travellers are right now.</a:t>
            </a:r>
            <a:endParaRPr lang="en-US" sz="1100" dirty="0"/>
          </a:p>
        </p:txBody>
      </p:sp>
      <p:sp>
        <p:nvSpPr>
          <p:cNvPr id="8" name="Shape 6"/>
          <p:cNvSpPr/>
          <p:nvPr/>
        </p:nvSpPr>
        <p:spPr>
          <a:xfrm>
            <a:off x="4358640" y="1920240"/>
            <a:ext cx="3444240" cy="1371600"/>
          </a:xfrm>
          <a:prstGeom prst="roundRect">
            <a:avLst>
              <a:gd name="adj" fmla="val 5333"/>
            </a:avLst>
          </a:prstGeom>
          <a:solidFill>
            <a:srgbClr val="15293C"/>
          </a:solidFill>
          <a:ln w="12700">
            <a:solidFill>
              <a:srgbClr val="1C3548"/>
            </a:solidFill>
            <a:prstDash val="solid"/>
          </a:ln>
        </p:spPr>
      </p:sp>
      <p:sp>
        <p:nvSpPr>
          <p:cNvPr id="9" name="Text 7"/>
          <p:cNvSpPr txBox="1"/>
          <p:nvPr/>
        </p:nvSpPr>
        <p:spPr>
          <a:xfrm>
            <a:off x="458724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Risk signals</a:t>
            </a:r>
            <a:endParaRPr lang="en-US" sz="1350" dirty="0"/>
          </a:p>
        </p:txBody>
      </p:sp>
      <p:sp>
        <p:nvSpPr>
          <p:cNvPr id="10" name="Text 8"/>
          <p:cNvSpPr txBox="1"/>
          <p:nvPr/>
        </p:nvSpPr>
        <p:spPr>
          <a:xfrm>
            <a:off x="4587240" y="2487168"/>
            <a:ext cx="2987040" cy="6400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Global disaster alerts and disruption context.</a:t>
            </a:r>
            <a:endParaRPr lang="en-US" sz="1100" dirty="0"/>
          </a:p>
        </p:txBody>
      </p:sp>
      <p:sp>
        <p:nvSpPr>
          <p:cNvPr id="11" name="Shape 9"/>
          <p:cNvSpPr/>
          <p:nvPr/>
        </p:nvSpPr>
        <p:spPr>
          <a:xfrm>
            <a:off x="8077200" y="1920240"/>
            <a:ext cx="3444240" cy="1371600"/>
          </a:xfrm>
          <a:prstGeom prst="roundRect">
            <a:avLst>
              <a:gd name="adj" fmla="val 5333"/>
            </a:avLst>
          </a:prstGeom>
          <a:solidFill>
            <a:srgbClr val="15293C"/>
          </a:solidFill>
          <a:ln w="12700">
            <a:solidFill>
              <a:srgbClr val="1C3548"/>
            </a:solidFill>
            <a:prstDash val="solid"/>
          </a:ln>
        </p:spPr>
      </p:sp>
      <p:sp>
        <p:nvSpPr>
          <p:cNvPr id="12" name="Text 10"/>
          <p:cNvSpPr txBox="1"/>
          <p:nvPr/>
        </p:nvSpPr>
        <p:spPr>
          <a:xfrm>
            <a:off x="830580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Operating view</a:t>
            </a:r>
            <a:endParaRPr lang="en-US" sz="1350" dirty="0"/>
          </a:p>
        </p:txBody>
      </p:sp>
      <p:sp>
        <p:nvSpPr>
          <p:cNvPr id="13" name="Text 11"/>
          <p:cNvSpPr txBox="1"/>
          <p:nvPr/>
        </p:nvSpPr>
        <p:spPr>
          <a:xfrm>
            <a:off x="8305800" y="2487168"/>
            <a:ext cx="2987040" cy="64008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Destination, dates, booking and contact details to act on.</a:t>
            </a:r>
            <a:endParaRPr lang="en-US" sz="1100" dirty="0"/>
          </a:p>
        </p:txBody>
      </p:sp>
      <p:sp>
        <p:nvSpPr>
          <p:cNvPr id="14" name="Text 12"/>
          <p:cNvSpPr txBox="1"/>
          <p:nvPr/>
        </p:nvSpPr>
        <p:spPr>
          <a:xfrm>
            <a:off x="640080" y="3566160"/>
            <a:ext cx="45720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COMMUNICATIONS</a:t>
            </a:r>
            <a:endParaRPr lang="en-US" sz="1100" dirty="0"/>
          </a:p>
        </p:txBody>
      </p:sp>
      <p:sp>
        <p:nvSpPr>
          <p:cNvPr id="15" name="Shape 13"/>
          <p:cNvSpPr/>
          <p:nvPr/>
        </p:nvSpPr>
        <p:spPr>
          <a:xfrm>
            <a:off x="640080" y="3931920"/>
            <a:ext cx="1645920" cy="548640"/>
          </a:xfrm>
          <a:prstGeom prst="roundRect">
            <a:avLst>
              <a:gd name="adj" fmla="val 50000"/>
            </a:avLst>
          </a:prstGeom>
          <a:solidFill>
            <a:srgbClr val="13202C"/>
          </a:solidFill>
          <a:ln w="12700">
            <a:solidFill>
              <a:srgbClr val="6EC1E4"/>
            </a:solidFill>
            <a:prstDash val="solid"/>
          </a:ln>
        </p:spPr>
      </p:sp>
      <p:sp>
        <p:nvSpPr>
          <p:cNvPr id="16" name="Text 14"/>
          <p:cNvSpPr txBox="1"/>
          <p:nvPr/>
        </p:nvSpPr>
        <p:spPr>
          <a:xfrm>
            <a:off x="6400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Confirmed</a:t>
            </a:r>
            <a:endParaRPr lang="en-US" sz="1200" dirty="0"/>
          </a:p>
        </p:txBody>
      </p:sp>
      <p:sp>
        <p:nvSpPr>
          <p:cNvPr id="17" name="Shape 15"/>
          <p:cNvSpPr/>
          <p:nvPr/>
        </p:nvSpPr>
        <p:spPr>
          <a:xfrm>
            <a:off x="2468880" y="3931920"/>
            <a:ext cx="1645920" cy="548640"/>
          </a:xfrm>
          <a:prstGeom prst="roundRect">
            <a:avLst>
              <a:gd name="adj" fmla="val 50000"/>
            </a:avLst>
          </a:prstGeom>
          <a:solidFill>
            <a:srgbClr val="13202C"/>
          </a:solidFill>
          <a:ln w="12700">
            <a:solidFill>
              <a:srgbClr val="6EC1E4"/>
            </a:solidFill>
            <a:prstDash val="solid"/>
          </a:ln>
        </p:spPr>
      </p:sp>
      <p:sp>
        <p:nvSpPr>
          <p:cNvPr id="18" name="Text 16"/>
          <p:cNvSpPr txBox="1"/>
          <p:nvPr/>
        </p:nvSpPr>
        <p:spPr>
          <a:xfrm>
            <a:off x="24688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Modified</a:t>
            </a:r>
            <a:endParaRPr lang="en-US" sz="1200" dirty="0"/>
          </a:p>
        </p:txBody>
      </p:sp>
      <p:sp>
        <p:nvSpPr>
          <p:cNvPr id="19" name="Shape 17"/>
          <p:cNvSpPr/>
          <p:nvPr/>
        </p:nvSpPr>
        <p:spPr>
          <a:xfrm>
            <a:off x="4297680" y="3931920"/>
            <a:ext cx="1645920" cy="548640"/>
          </a:xfrm>
          <a:prstGeom prst="roundRect">
            <a:avLst>
              <a:gd name="adj" fmla="val 50000"/>
            </a:avLst>
          </a:prstGeom>
          <a:solidFill>
            <a:srgbClr val="13202C"/>
          </a:solidFill>
          <a:ln w="12700">
            <a:solidFill>
              <a:srgbClr val="6EC1E4"/>
            </a:solidFill>
            <a:prstDash val="solid"/>
          </a:ln>
        </p:spPr>
      </p:sp>
      <p:sp>
        <p:nvSpPr>
          <p:cNvPr id="20" name="Text 18"/>
          <p:cNvSpPr txBox="1"/>
          <p:nvPr/>
        </p:nvSpPr>
        <p:spPr>
          <a:xfrm>
            <a:off x="42976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Approval</a:t>
            </a:r>
            <a:endParaRPr lang="en-US" sz="1200" dirty="0"/>
          </a:p>
        </p:txBody>
      </p:sp>
      <p:sp>
        <p:nvSpPr>
          <p:cNvPr id="21" name="Shape 19"/>
          <p:cNvSpPr/>
          <p:nvPr/>
        </p:nvSpPr>
        <p:spPr>
          <a:xfrm>
            <a:off x="6126480" y="3931920"/>
            <a:ext cx="1645920" cy="548640"/>
          </a:xfrm>
          <a:prstGeom prst="roundRect">
            <a:avLst>
              <a:gd name="adj" fmla="val 50000"/>
            </a:avLst>
          </a:prstGeom>
          <a:solidFill>
            <a:srgbClr val="13202C"/>
          </a:solidFill>
          <a:ln w="12700">
            <a:solidFill>
              <a:srgbClr val="6EC1E4"/>
            </a:solidFill>
            <a:prstDash val="solid"/>
          </a:ln>
        </p:spPr>
      </p:sp>
      <p:sp>
        <p:nvSpPr>
          <p:cNvPr id="22" name="Text 20"/>
          <p:cNvSpPr txBox="1"/>
          <p:nvPr/>
        </p:nvSpPr>
        <p:spPr>
          <a:xfrm>
            <a:off x="61264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Decision</a:t>
            </a:r>
            <a:endParaRPr lang="en-US" sz="1200" dirty="0"/>
          </a:p>
        </p:txBody>
      </p:sp>
      <p:sp>
        <p:nvSpPr>
          <p:cNvPr id="23" name="Shape 21"/>
          <p:cNvSpPr/>
          <p:nvPr/>
        </p:nvSpPr>
        <p:spPr>
          <a:xfrm>
            <a:off x="7955280" y="3931920"/>
            <a:ext cx="1645920" cy="548640"/>
          </a:xfrm>
          <a:prstGeom prst="roundRect">
            <a:avLst>
              <a:gd name="adj" fmla="val 50000"/>
            </a:avLst>
          </a:prstGeom>
          <a:solidFill>
            <a:srgbClr val="13202C"/>
          </a:solidFill>
          <a:ln w="12700">
            <a:solidFill>
              <a:srgbClr val="6EC1E4"/>
            </a:solidFill>
            <a:prstDash val="solid"/>
          </a:ln>
        </p:spPr>
      </p:sp>
      <p:sp>
        <p:nvSpPr>
          <p:cNvPr id="24" name="Text 22"/>
          <p:cNvSpPr txBox="1"/>
          <p:nvPr/>
        </p:nvSpPr>
        <p:spPr>
          <a:xfrm>
            <a:off x="79552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Cancelled</a:t>
            </a:r>
            <a:endParaRPr lang="en-US" sz="1200" dirty="0"/>
          </a:p>
        </p:txBody>
      </p:sp>
      <p:sp>
        <p:nvSpPr>
          <p:cNvPr id="25" name="Shape 23"/>
          <p:cNvSpPr/>
          <p:nvPr/>
        </p:nvSpPr>
        <p:spPr>
          <a:xfrm>
            <a:off x="9784080" y="3931920"/>
            <a:ext cx="1645920" cy="548640"/>
          </a:xfrm>
          <a:prstGeom prst="roundRect">
            <a:avLst>
              <a:gd name="adj" fmla="val 50000"/>
            </a:avLst>
          </a:prstGeom>
          <a:solidFill>
            <a:srgbClr val="13202C"/>
          </a:solidFill>
          <a:ln w="12700">
            <a:solidFill>
              <a:srgbClr val="6EC1E4"/>
            </a:solidFill>
            <a:prstDash val="solid"/>
          </a:ln>
        </p:spPr>
      </p:sp>
      <p:sp>
        <p:nvSpPr>
          <p:cNvPr id="26" name="Text 24"/>
          <p:cNvSpPr txBox="1"/>
          <p:nvPr/>
        </p:nvSpPr>
        <p:spPr>
          <a:xfrm>
            <a:off x="9784080" y="3931920"/>
            <a:ext cx="1645920" cy="54864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Disruption</a:t>
            </a:r>
            <a:endParaRPr lang="en-US" sz="1200" dirty="0"/>
          </a:p>
        </p:txBody>
      </p:sp>
      <p:sp>
        <p:nvSpPr>
          <p:cNvPr id="27" name="Text 25"/>
          <p:cNvSpPr txBox="1"/>
          <p:nvPr/>
        </p:nvSpPr>
        <p:spPr>
          <a:xfrm>
            <a:off x="640080" y="4754880"/>
            <a:ext cx="10332720" cy="548640"/>
          </a:xfrm>
          <a:prstGeom prst="rect">
            <a:avLst/>
          </a:prstGeom>
          <a:noFill/>
          <a:ln/>
        </p:spPr>
        <p:txBody>
          <a:bodyPr wrap="square" lIns="0" tIns="0" rIns="0" bIns="0" rtlCol="0" anchor="ctr"/>
          <a:lstStyle/>
          <a:p>
            <a:pPr indent="0" marL="0">
              <a:lnSpc>
                <a:spcPts val="2200"/>
              </a:lnSpc>
              <a:buNone/>
            </a:pPr>
            <a:r>
              <a:rPr lang="en-US" sz="1300" dirty="0">
                <a:solidFill>
                  <a:srgbClr val="A9BECD"/>
                </a:solidFill>
                <a:latin typeface="Calibri" pitchFamily="34" charset="0"/>
                <a:ea typeface="Calibri" pitchFamily="34" charset="-122"/>
                <a:cs typeface="Calibri" pitchFamily="34" charset="-120"/>
              </a:rPr>
              <a:t>Every message is tied back to its booking or change, with recipient, status and the content sent — an auditable service trail.</a:t>
            </a:r>
            <a:endParaRPr lang="en-US" sz="1300" dirty="0"/>
          </a:p>
        </p:txBody>
      </p:sp>
      <p:sp>
        <p:nvSpPr>
          <p:cNvPr id="28" name="Text 26"/>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REPORTING &amp; AUDIT</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Travel operations you can inspect</a:t>
            </a:r>
            <a:endParaRPr lang="en-US" sz="3400" dirty="0"/>
          </a:p>
        </p:txBody>
      </p:sp>
      <p:sp>
        <p:nvSpPr>
          <p:cNvPr id="4" name="Shape 2"/>
          <p:cNvSpPr/>
          <p:nvPr/>
        </p:nvSpPr>
        <p:spPr>
          <a:xfrm>
            <a:off x="640080" y="1737360"/>
            <a:ext cx="2514600" cy="2011680"/>
          </a:xfrm>
          <a:prstGeom prst="roundRect">
            <a:avLst>
              <a:gd name="adj" fmla="val 3636"/>
            </a:avLst>
          </a:prstGeom>
          <a:solidFill>
            <a:srgbClr val="15293C"/>
          </a:solidFill>
          <a:ln w="12700">
            <a:solidFill>
              <a:srgbClr val="1C3548"/>
            </a:solidFill>
            <a:prstDash val="solid"/>
          </a:ln>
        </p:spPr>
      </p:sp>
      <p:sp>
        <p:nvSpPr>
          <p:cNvPr id="5" name="Text 3"/>
          <p:cNvSpPr txBox="1"/>
          <p:nvPr/>
        </p:nvSpPr>
        <p:spPr>
          <a:xfrm>
            <a:off x="868680" y="193852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Trip &amp; booking</a:t>
            </a:r>
            <a:endParaRPr lang="en-US" sz="1350" dirty="0"/>
          </a:p>
        </p:txBody>
      </p:sp>
      <p:sp>
        <p:nvSpPr>
          <p:cNvPr id="6" name="Text 4"/>
          <p:cNvSpPr txBox="1"/>
          <p:nvPr/>
        </p:nvSpPr>
        <p:spPr>
          <a:xfrm>
            <a:off x="868680" y="2304288"/>
            <a:ext cx="2057400" cy="12801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Traveller, itinerary, supplier, dates, confirmation, totals and status.</a:t>
            </a:r>
            <a:endParaRPr lang="en-US" sz="1100" dirty="0"/>
          </a:p>
        </p:txBody>
      </p:sp>
      <p:sp>
        <p:nvSpPr>
          <p:cNvPr id="7" name="Shape 5"/>
          <p:cNvSpPr/>
          <p:nvPr/>
        </p:nvSpPr>
        <p:spPr>
          <a:xfrm>
            <a:off x="3429000" y="1737360"/>
            <a:ext cx="2514600" cy="2011680"/>
          </a:xfrm>
          <a:prstGeom prst="roundRect">
            <a:avLst>
              <a:gd name="adj" fmla="val 3636"/>
            </a:avLst>
          </a:prstGeom>
          <a:solidFill>
            <a:srgbClr val="15293C"/>
          </a:solidFill>
          <a:ln w="12700">
            <a:solidFill>
              <a:srgbClr val="1C3548"/>
            </a:solidFill>
            <a:prstDash val="solid"/>
          </a:ln>
        </p:spPr>
      </p:sp>
      <p:sp>
        <p:nvSpPr>
          <p:cNvPr id="8" name="Text 6"/>
          <p:cNvSpPr txBox="1"/>
          <p:nvPr/>
        </p:nvSpPr>
        <p:spPr>
          <a:xfrm>
            <a:off x="3657600" y="193852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Change control</a:t>
            </a:r>
            <a:endParaRPr lang="en-US" sz="1350" dirty="0"/>
          </a:p>
        </p:txBody>
      </p:sp>
      <p:sp>
        <p:nvSpPr>
          <p:cNvPr id="9" name="Text 7"/>
          <p:cNvSpPr txBox="1"/>
          <p:nvPr/>
        </p:nvSpPr>
        <p:spPr>
          <a:xfrm>
            <a:off x="3657600" y="2304288"/>
            <a:ext cx="2057400" cy="12801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Requester, before and after, reason, fees, approvals and outcome.</a:t>
            </a:r>
            <a:endParaRPr lang="en-US" sz="1100" dirty="0"/>
          </a:p>
        </p:txBody>
      </p:sp>
      <p:sp>
        <p:nvSpPr>
          <p:cNvPr id="10" name="Shape 8"/>
          <p:cNvSpPr/>
          <p:nvPr/>
        </p:nvSpPr>
        <p:spPr>
          <a:xfrm>
            <a:off x="6217920" y="1737360"/>
            <a:ext cx="2514600" cy="2011680"/>
          </a:xfrm>
          <a:prstGeom prst="roundRect">
            <a:avLst>
              <a:gd name="adj" fmla="val 3636"/>
            </a:avLst>
          </a:prstGeom>
          <a:solidFill>
            <a:srgbClr val="15293C"/>
          </a:solidFill>
          <a:ln w="12700">
            <a:solidFill>
              <a:srgbClr val="1C3548"/>
            </a:solidFill>
            <a:prstDash val="solid"/>
          </a:ln>
        </p:spPr>
      </p:sp>
      <p:sp>
        <p:nvSpPr>
          <p:cNvPr id="11" name="Text 9"/>
          <p:cNvSpPr txBox="1"/>
          <p:nvPr/>
        </p:nvSpPr>
        <p:spPr>
          <a:xfrm>
            <a:off x="6446520" y="193852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Programme view</a:t>
            </a:r>
            <a:endParaRPr lang="en-US" sz="1350" dirty="0"/>
          </a:p>
        </p:txBody>
      </p:sp>
      <p:sp>
        <p:nvSpPr>
          <p:cNvPr id="12" name="Text 10"/>
          <p:cNvSpPr txBox="1"/>
          <p:nvPr/>
        </p:nvSpPr>
        <p:spPr>
          <a:xfrm>
            <a:off x="6446520" y="2304288"/>
            <a:ext cx="2057400" cy="12801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Company, division, cost centre, policy context and custom data.</a:t>
            </a:r>
            <a:endParaRPr lang="en-US" sz="1100" dirty="0"/>
          </a:p>
        </p:txBody>
      </p:sp>
      <p:sp>
        <p:nvSpPr>
          <p:cNvPr id="13" name="Shape 11"/>
          <p:cNvSpPr/>
          <p:nvPr/>
        </p:nvSpPr>
        <p:spPr>
          <a:xfrm>
            <a:off x="9006840" y="1737360"/>
            <a:ext cx="2514600" cy="2011680"/>
          </a:xfrm>
          <a:prstGeom prst="roundRect">
            <a:avLst>
              <a:gd name="adj" fmla="val 3636"/>
            </a:avLst>
          </a:prstGeom>
          <a:solidFill>
            <a:srgbClr val="15293C"/>
          </a:solidFill>
          <a:ln w="12700">
            <a:solidFill>
              <a:srgbClr val="1C3548"/>
            </a:solidFill>
            <a:prstDash val="solid"/>
          </a:ln>
        </p:spPr>
      </p:sp>
      <p:sp>
        <p:nvSpPr>
          <p:cNvPr id="14" name="Text 12"/>
          <p:cNvSpPr txBox="1"/>
          <p:nvPr/>
        </p:nvSpPr>
        <p:spPr>
          <a:xfrm>
            <a:off x="9235440" y="1938528"/>
            <a:ext cx="205740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Operations</a:t>
            </a:r>
            <a:endParaRPr lang="en-US" sz="1350" dirty="0"/>
          </a:p>
        </p:txBody>
      </p:sp>
      <p:sp>
        <p:nvSpPr>
          <p:cNvPr id="15" name="Text 13"/>
          <p:cNvSpPr txBox="1"/>
          <p:nvPr/>
        </p:nvSpPr>
        <p:spPr>
          <a:xfrm>
            <a:off x="9235440" y="2304288"/>
            <a:ext cx="2057400" cy="1280160"/>
          </a:xfrm>
          <a:prstGeom prst="rect">
            <a:avLst/>
          </a:prstGeom>
          <a:noFill/>
          <a:ln/>
        </p:spPr>
        <p:txBody>
          <a:bodyPr wrap="square" lIns="0" tIns="0" rIns="0" bIns="0" rtlCol="0" anchor="t"/>
          <a:lstStyle/>
          <a:p>
            <a:pPr indent="0" marL="0">
              <a:lnSpc>
                <a:spcPts val="1500"/>
              </a:lnSpc>
              <a:buNone/>
            </a:pPr>
            <a:r>
              <a:rPr lang="en-US" sz="1100" dirty="0">
                <a:solidFill>
                  <a:srgbClr val="A9BECD"/>
                </a:solidFill>
                <a:latin typeface="Calibri" pitchFamily="34" charset="0"/>
                <a:ea typeface="Calibri" pitchFamily="34" charset="-122"/>
                <a:cs typeface="Calibri" pitchFamily="34" charset="-120"/>
              </a:rPr>
              <a:t>Supplier errors, notification status and service diagnostics.</a:t>
            </a:r>
            <a:endParaRPr lang="en-US" sz="1100" dirty="0"/>
          </a:p>
        </p:txBody>
      </p:sp>
      <p:sp>
        <p:nvSpPr>
          <p:cNvPr id="16" name="Shape 14"/>
          <p:cNvSpPr/>
          <p:nvPr/>
        </p:nvSpPr>
        <p:spPr>
          <a:xfrm>
            <a:off x="640080" y="4114800"/>
            <a:ext cx="3447288" cy="594360"/>
          </a:xfrm>
          <a:prstGeom prst="roundRect">
            <a:avLst>
              <a:gd name="adj" fmla="val 12308"/>
            </a:avLst>
          </a:prstGeom>
          <a:solidFill>
            <a:srgbClr val="13202C"/>
          </a:solidFill>
          <a:ln w="12700">
            <a:solidFill>
              <a:srgbClr val="1C3548"/>
            </a:solidFill>
            <a:prstDash val="solid"/>
          </a:ln>
        </p:spPr>
      </p:sp>
      <p:sp>
        <p:nvSpPr>
          <p:cNvPr id="17" name="Text 15"/>
          <p:cNvSpPr txBox="1"/>
          <p:nvPr/>
        </p:nvSpPr>
        <p:spPr>
          <a:xfrm>
            <a:off x="640080" y="4114800"/>
            <a:ext cx="3447288" cy="594360"/>
          </a:xfrm>
          <a:prstGeom prst="rect">
            <a:avLst/>
          </a:prstGeom>
          <a:noFill/>
          <a:ln/>
        </p:spPr>
        <p:txBody>
          <a:bodyPr wrap="square" lIns="0" tIns="0" rIns="0" bIns="0" rtlCol="0" anchor="ctr"/>
          <a:lstStyle/>
          <a:p>
            <a:pPr algn="ctr" indent="0" marL="0">
              <a:buNone/>
            </a:pPr>
            <a:r>
              <a:rPr lang="en-US" sz="1400" b="1" dirty="0">
                <a:solidFill>
                  <a:srgbClr val="6EC1E4"/>
                </a:solidFill>
                <a:latin typeface="Cambria" pitchFamily="34" charset="0"/>
                <a:ea typeface="Cambria" pitchFamily="34" charset="-122"/>
                <a:cs typeface="Cambria" pitchFamily="34" charset="-120"/>
              </a:rPr>
              <a:t>Exportable</a:t>
            </a:r>
            <a:endParaRPr lang="en-US" sz="1400" dirty="0"/>
          </a:p>
        </p:txBody>
      </p:sp>
      <p:sp>
        <p:nvSpPr>
          <p:cNvPr id="18" name="Shape 16"/>
          <p:cNvSpPr/>
          <p:nvPr/>
        </p:nvSpPr>
        <p:spPr>
          <a:xfrm>
            <a:off x="4361688" y="4114800"/>
            <a:ext cx="3447288" cy="594360"/>
          </a:xfrm>
          <a:prstGeom prst="roundRect">
            <a:avLst>
              <a:gd name="adj" fmla="val 12308"/>
            </a:avLst>
          </a:prstGeom>
          <a:solidFill>
            <a:srgbClr val="13202C"/>
          </a:solidFill>
          <a:ln w="12700">
            <a:solidFill>
              <a:srgbClr val="1C3548"/>
            </a:solidFill>
            <a:prstDash val="solid"/>
          </a:ln>
        </p:spPr>
      </p:sp>
      <p:sp>
        <p:nvSpPr>
          <p:cNvPr id="19" name="Text 17"/>
          <p:cNvSpPr txBox="1"/>
          <p:nvPr/>
        </p:nvSpPr>
        <p:spPr>
          <a:xfrm>
            <a:off x="4361688" y="4114800"/>
            <a:ext cx="3447288" cy="594360"/>
          </a:xfrm>
          <a:prstGeom prst="rect">
            <a:avLst/>
          </a:prstGeom>
          <a:noFill/>
          <a:ln/>
        </p:spPr>
        <p:txBody>
          <a:bodyPr wrap="square" lIns="0" tIns="0" rIns="0" bIns="0" rtlCol="0" anchor="ctr"/>
          <a:lstStyle/>
          <a:p>
            <a:pPr algn="ctr" indent="0" marL="0">
              <a:buNone/>
            </a:pPr>
            <a:r>
              <a:rPr lang="en-US" sz="1400" b="1" dirty="0">
                <a:solidFill>
                  <a:srgbClr val="6EC1E4"/>
                </a:solidFill>
                <a:latin typeface="Cambria" pitchFamily="34" charset="0"/>
                <a:ea typeface="Cambria" pitchFamily="34" charset="-122"/>
                <a:cs typeface="Cambria" pitchFamily="34" charset="-120"/>
              </a:rPr>
              <a:t>Auditable</a:t>
            </a:r>
            <a:endParaRPr lang="en-US" sz="1400" dirty="0"/>
          </a:p>
        </p:txBody>
      </p:sp>
      <p:sp>
        <p:nvSpPr>
          <p:cNvPr id="20" name="Shape 18"/>
          <p:cNvSpPr/>
          <p:nvPr/>
        </p:nvSpPr>
        <p:spPr>
          <a:xfrm>
            <a:off x="8083296" y="4114800"/>
            <a:ext cx="3447288" cy="594360"/>
          </a:xfrm>
          <a:prstGeom prst="roundRect">
            <a:avLst>
              <a:gd name="adj" fmla="val 12308"/>
            </a:avLst>
          </a:prstGeom>
          <a:solidFill>
            <a:srgbClr val="13202C"/>
          </a:solidFill>
          <a:ln w="12700">
            <a:solidFill>
              <a:srgbClr val="1C3548"/>
            </a:solidFill>
            <a:prstDash val="solid"/>
          </a:ln>
        </p:spPr>
      </p:sp>
      <p:sp>
        <p:nvSpPr>
          <p:cNvPr id="21" name="Text 19"/>
          <p:cNvSpPr txBox="1"/>
          <p:nvPr/>
        </p:nvSpPr>
        <p:spPr>
          <a:xfrm>
            <a:off x="8083296" y="4114800"/>
            <a:ext cx="3447288" cy="594360"/>
          </a:xfrm>
          <a:prstGeom prst="rect">
            <a:avLst/>
          </a:prstGeom>
          <a:noFill/>
          <a:ln/>
        </p:spPr>
        <p:txBody>
          <a:bodyPr wrap="square" lIns="0" tIns="0" rIns="0" bIns="0" rtlCol="0" anchor="ctr"/>
          <a:lstStyle/>
          <a:p>
            <a:pPr algn="ctr" indent="0" marL="0">
              <a:buNone/>
            </a:pPr>
            <a:r>
              <a:rPr lang="en-US" sz="1400" b="1" dirty="0">
                <a:solidFill>
                  <a:srgbClr val="6EC1E4"/>
                </a:solidFill>
                <a:latin typeface="Cambria" pitchFamily="34" charset="0"/>
                <a:ea typeface="Cambria" pitchFamily="34" charset="-122"/>
                <a:cs typeface="Cambria" pitchFamily="34" charset="-120"/>
              </a:rPr>
              <a:t>Company-scoped</a:t>
            </a:r>
            <a:endParaRPr lang="en-US" sz="1400" dirty="0"/>
          </a:p>
        </p:txBody>
      </p:sp>
      <p:sp>
        <p:nvSpPr>
          <p:cNvPr id="22" name="Text 20"/>
          <p:cNvSpPr txBox="1"/>
          <p:nvPr/>
        </p:nvSpPr>
        <p:spPr>
          <a:xfrm>
            <a:off x="640080" y="512064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Operational reporting today, and a stronger analytics layer as usage grows.</a:t>
            </a:r>
            <a:endParaRPr lang="en-US" sz="1400" dirty="0"/>
          </a:p>
        </p:txBody>
      </p:sp>
      <p:sp>
        <p:nvSpPr>
          <p:cNvPr id="23" name="Text 21"/>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PLATFORM ENGINE</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A shared engine, with governance boundaries intact</a:t>
            </a:r>
            <a:endParaRPr lang="en-US" sz="3400" dirty="0"/>
          </a:p>
        </p:txBody>
      </p:sp>
      <p:sp>
        <p:nvSpPr>
          <p:cNvPr id="4" name="Shape 2"/>
          <p:cNvSpPr/>
          <p:nvPr/>
        </p:nvSpPr>
        <p:spPr>
          <a:xfrm>
            <a:off x="640080" y="1691640"/>
            <a:ext cx="6035040" cy="548640"/>
          </a:xfrm>
          <a:prstGeom prst="roundRect">
            <a:avLst>
              <a:gd name="adj" fmla="val 10000"/>
            </a:avLst>
          </a:prstGeom>
          <a:solidFill>
            <a:srgbClr val="15293C"/>
          </a:solidFill>
          <a:ln w="12700">
            <a:solidFill>
              <a:srgbClr val="1C3548"/>
            </a:solidFill>
            <a:prstDash val="solid"/>
          </a:ln>
        </p:spPr>
      </p:sp>
      <p:sp>
        <p:nvSpPr>
          <p:cNvPr id="5" name="Text 3"/>
          <p:cNvSpPr txBox="1"/>
          <p:nvPr/>
        </p:nvSpPr>
        <p:spPr>
          <a:xfrm>
            <a:off x="822960" y="1691640"/>
            <a:ext cx="1645920" cy="548640"/>
          </a:xfrm>
          <a:prstGeom prst="rect">
            <a:avLst/>
          </a:prstGeom>
          <a:noFill/>
          <a:ln/>
        </p:spPr>
        <p:txBody>
          <a:bodyPr wrap="square" lIns="0" tIns="0" rIns="0" bIns="0" rtlCol="0" anchor="ctr"/>
          <a:lstStyle/>
          <a:p>
            <a:pPr indent="0" marL="0">
              <a:buNone/>
            </a:pPr>
            <a:r>
              <a:rPr lang="en-US" sz="1000" b="1" spc="100" kern="0" dirty="0">
                <a:solidFill>
                  <a:srgbClr val="6EC1E4"/>
                </a:solidFill>
                <a:latin typeface="Calibri" pitchFamily="34" charset="0"/>
                <a:ea typeface="Calibri" pitchFamily="34" charset="-122"/>
                <a:cs typeface="Calibri" pitchFamily="34" charset="-120"/>
              </a:rPr>
              <a:t>EXPERIENCES</a:t>
            </a:r>
            <a:endParaRPr lang="en-US" sz="1000" dirty="0"/>
          </a:p>
        </p:txBody>
      </p:sp>
      <p:sp>
        <p:nvSpPr>
          <p:cNvPr id="6" name="Text 4"/>
          <p:cNvSpPr txBox="1"/>
          <p:nvPr/>
        </p:nvSpPr>
        <p:spPr>
          <a:xfrm>
            <a:off x="2377440" y="1691640"/>
            <a:ext cx="4206240" cy="54864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Corporate  ·  Inner Circle  ·  Concierge</a:t>
            </a:r>
            <a:endParaRPr lang="en-US" sz="1100" dirty="0"/>
          </a:p>
        </p:txBody>
      </p:sp>
      <p:sp>
        <p:nvSpPr>
          <p:cNvPr id="7" name="Shape 5"/>
          <p:cNvSpPr/>
          <p:nvPr/>
        </p:nvSpPr>
        <p:spPr>
          <a:xfrm>
            <a:off x="640080" y="2350008"/>
            <a:ext cx="6035040" cy="548640"/>
          </a:xfrm>
          <a:prstGeom prst="roundRect">
            <a:avLst>
              <a:gd name="adj" fmla="val 10000"/>
            </a:avLst>
          </a:prstGeom>
          <a:solidFill>
            <a:srgbClr val="15293C"/>
          </a:solidFill>
          <a:ln w="12700">
            <a:solidFill>
              <a:srgbClr val="1C3548"/>
            </a:solidFill>
            <a:prstDash val="solid"/>
          </a:ln>
        </p:spPr>
      </p:sp>
      <p:sp>
        <p:nvSpPr>
          <p:cNvPr id="8" name="Text 6"/>
          <p:cNvSpPr txBox="1"/>
          <p:nvPr/>
        </p:nvSpPr>
        <p:spPr>
          <a:xfrm>
            <a:off x="822960" y="2350008"/>
            <a:ext cx="1645920" cy="548640"/>
          </a:xfrm>
          <a:prstGeom prst="rect">
            <a:avLst/>
          </a:prstGeom>
          <a:noFill/>
          <a:ln/>
        </p:spPr>
        <p:txBody>
          <a:bodyPr wrap="square" lIns="0" tIns="0" rIns="0" bIns="0" rtlCol="0" anchor="ctr"/>
          <a:lstStyle/>
          <a:p>
            <a:pPr indent="0" marL="0">
              <a:buNone/>
            </a:pPr>
            <a:r>
              <a:rPr lang="en-US" sz="1000" b="1" spc="100" kern="0" dirty="0">
                <a:solidFill>
                  <a:srgbClr val="6EC1E4"/>
                </a:solidFill>
                <a:latin typeface="Calibri" pitchFamily="34" charset="0"/>
                <a:ea typeface="Calibri" pitchFamily="34" charset="-122"/>
                <a:cs typeface="Calibri" pitchFamily="34" charset="-120"/>
              </a:rPr>
              <a:t>SERVICES</a:t>
            </a:r>
            <a:endParaRPr lang="en-US" sz="1000" dirty="0"/>
          </a:p>
        </p:txBody>
      </p:sp>
      <p:sp>
        <p:nvSpPr>
          <p:cNvPr id="9" name="Text 7"/>
          <p:cNvSpPr txBox="1"/>
          <p:nvPr/>
        </p:nvSpPr>
        <p:spPr>
          <a:xfrm>
            <a:off x="2377440" y="2350008"/>
            <a:ext cx="4206240" cy="54864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Search  ·  Policy  ·  Approval  ·  Booking  ·  Trips  ·  Messages</a:t>
            </a:r>
            <a:endParaRPr lang="en-US" sz="1100" dirty="0"/>
          </a:p>
        </p:txBody>
      </p:sp>
      <p:sp>
        <p:nvSpPr>
          <p:cNvPr id="10" name="Shape 8"/>
          <p:cNvSpPr/>
          <p:nvPr/>
        </p:nvSpPr>
        <p:spPr>
          <a:xfrm>
            <a:off x="640080" y="3008376"/>
            <a:ext cx="6035040" cy="548640"/>
          </a:xfrm>
          <a:prstGeom prst="roundRect">
            <a:avLst>
              <a:gd name="adj" fmla="val 10000"/>
            </a:avLst>
          </a:prstGeom>
          <a:solidFill>
            <a:srgbClr val="15293C"/>
          </a:solidFill>
          <a:ln w="12700">
            <a:solidFill>
              <a:srgbClr val="1C3548"/>
            </a:solidFill>
            <a:prstDash val="solid"/>
          </a:ln>
        </p:spPr>
      </p:sp>
      <p:sp>
        <p:nvSpPr>
          <p:cNvPr id="11" name="Text 9"/>
          <p:cNvSpPr txBox="1"/>
          <p:nvPr/>
        </p:nvSpPr>
        <p:spPr>
          <a:xfrm>
            <a:off x="822960" y="3008376"/>
            <a:ext cx="1645920" cy="548640"/>
          </a:xfrm>
          <a:prstGeom prst="rect">
            <a:avLst/>
          </a:prstGeom>
          <a:noFill/>
          <a:ln/>
        </p:spPr>
        <p:txBody>
          <a:bodyPr wrap="square" lIns="0" tIns="0" rIns="0" bIns="0" rtlCol="0" anchor="ctr"/>
          <a:lstStyle/>
          <a:p>
            <a:pPr indent="0" marL="0">
              <a:buNone/>
            </a:pPr>
            <a:r>
              <a:rPr lang="en-US" sz="1000" b="1" spc="100" kern="0" dirty="0">
                <a:solidFill>
                  <a:srgbClr val="6EC1E4"/>
                </a:solidFill>
                <a:latin typeface="Calibri" pitchFamily="34" charset="0"/>
                <a:ea typeface="Calibri" pitchFamily="34" charset="-122"/>
                <a:cs typeface="Calibri" pitchFamily="34" charset="-120"/>
              </a:rPr>
              <a:t>DATA</a:t>
            </a:r>
            <a:endParaRPr lang="en-US" sz="1000" dirty="0"/>
          </a:p>
        </p:txBody>
      </p:sp>
      <p:sp>
        <p:nvSpPr>
          <p:cNvPr id="12" name="Text 10"/>
          <p:cNvSpPr txBox="1"/>
          <p:nvPr/>
        </p:nvSpPr>
        <p:spPr>
          <a:xfrm>
            <a:off x="2377440" y="3008376"/>
            <a:ext cx="4206240" cy="54864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Identity  ·  Profiles  ·  Bookings  ·  Changes  ·  Audit</a:t>
            </a:r>
            <a:endParaRPr lang="en-US" sz="1100" dirty="0"/>
          </a:p>
        </p:txBody>
      </p:sp>
      <p:sp>
        <p:nvSpPr>
          <p:cNvPr id="13" name="Shape 11"/>
          <p:cNvSpPr/>
          <p:nvPr/>
        </p:nvSpPr>
        <p:spPr>
          <a:xfrm>
            <a:off x="640080" y="3666744"/>
            <a:ext cx="6035040" cy="548640"/>
          </a:xfrm>
          <a:prstGeom prst="roundRect">
            <a:avLst>
              <a:gd name="adj" fmla="val 10000"/>
            </a:avLst>
          </a:prstGeom>
          <a:solidFill>
            <a:srgbClr val="15293C"/>
          </a:solidFill>
          <a:ln w="12700">
            <a:solidFill>
              <a:srgbClr val="1C3548"/>
            </a:solidFill>
            <a:prstDash val="solid"/>
          </a:ln>
        </p:spPr>
      </p:sp>
      <p:sp>
        <p:nvSpPr>
          <p:cNvPr id="14" name="Text 12"/>
          <p:cNvSpPr txBox="1"/>
          <p:nvPr/>
        </p:nvSpPr>
        <p:spPr>
          <a:xfrm>
            <a:off x="822960" y="3666744"/>
            <a:ext cx="1645920" cy="548640"/>
          </a:xfrm>
          <a:prstGeom prst="rect">
            <a:avLst/>
          </a:prstGeom>
          <a:noFill/>
          <a:ln/>
        </p:spPr>
        <p:txBody>
          <a:bodyPr wrap="square" lIns="0" tIns="0" rIns="0" bIns="0" rtlCol="0" anchor="ctr"/>
          <a:lstStyle/>
          <a:p>
            <a:pPr indent="0" marL="0">
              <a:buNone/>
            </a:pPr>
            <a:r>
              <a:rPr lang="en-US" sz="1000" b="1" spc="100" kern="0" dirty="0">
                <a:solidFill>
                  <a:srgbClr val="6EC1E4"/>
                </a:solidFill>
                <a:latin typeface="Calibri" pitchFamily="34" charset="0"/>
                <a:ea typeface="Calibri" pitchFamily="34" charset="-122"/>
                <a:cs typeface="Calibri" pitchFamily="34" charset="-120"/>
              </a:rPr>
              <a:t>CONNECTIVITY</a:t>
            </a:r>
            <a:endParaRPr lang="en-US" sz="1000" dirty="0"/>
          </a:p>
        </p:txBody>
      </p:sp>
      <p:sp>
        <p:nvSpPr>
          <p:cNvPr id="15" name="Text 13"/>
          <p:cNvSpPr txBox="1"/>
          <p:nvPr/>
        </p:nvSpPr>
        <p:spPr>
          <a:xfrm>
            <a:off x="2377440" y="3666744"/>
            <a:ext cx="4206240" cy="548640"/>
          </a:xfrm>
          <a:prstGeom prst="rect">
            <a:avLst/>
          </a:prstGeom>
          <a:noFill/>
          <a:ln/>
        </p:spPr>
        <p:txBody>
          <a:bodyPr wrap="square" lIns="0" tIns="0" rIns="0" bIns="0" rtlCol="0" anchor="ctr"/>
          <a:lstStyle/>
          <a:p>
            <a:pPr indent="0" marL="0">
              <a:buNone/>
            </a:pPr>
            <a:r>
              <a:rPr lang="en-US" sz="1100" dirty="0">
                <a:solidFill>
                  <a:srgbClr val="FFFFFF"/>
                </a:solidFill>
                <a:latin typeface="Calibri" pitchFamily="34" charset="0"/>
                <a:ea typeface="Calibri" pitchFamily="34" charset="-122"/>
                <a:cs typeface="Calibri" pitchFamily="34" charset="-120"/>
              </a:rPr>
              <a:t>Air, hotel and car supply  ·  Maps  ·  Email</a:t>
            </a:r>
            <a:endParaRPr lang="en-US" sz="1100" dirty="0"/>
          </a:p>
        </p:txBody>
      </p:sp>
      <p:sp>
        <p:nvSpPr>
          <p:cNvPr id="16" name="Text 14"/>
          <p:cNvSpPr txBox="1"/>
          <p:nvPr/>
        </p:nvSpPr>
        <p:spPr>
          <a:xfrm>
            <a:off x="640080" y="4389120"/>
            <a:ext cx="6035040" cy="365760"/>
          </a:xfrm>
          <a:prstGeom prst="rect">
            <a:avLst/>
          </a:prstGeom>
          <a:noFill/>
          <a:ln/>
        </p:spPr>
        <p:txBody>
          <a:bodyPr wrap="square" lIns="0" tIns="0" rIns="0" bIns="0" rtlCol="0" anchor="ctr"/>
          <a:lstStyle/>
          <a:p>
            <a:pPr indent="0" marL="0">
              <a:buNone/>
            </a:pPr>
            <a:r>
              <a:rPr lang="en-US" sz="1150" dirty="0">
                <a:solidFill>
                  <a:srgbClr val="A9BECD"/>
                </a:solidFill>
                <a:latin typeface="Calibri" pitchFamily="34" charset="0"/>
                <a:ea typeface="Calibri" pitchFamily="34" charset="-122"/>
                <a:cs typeface="Calibri" pitchFamily="34" charset="-120"/>
              </a:rPr>
              <a:t>Role-aware access and company scope apply across every layer.</a:t>
            </a:r>
            <a:endParaRPr lang="en-US" sz="1150" dirty="0"/>
          </a:p>
        </p:txBody>
      </p:sp>
      <p:sp>
        <p:nvSpPr>
          <p:cNvPr id="17" name="Text 15"/>
          <p:cNvSpPr txBox="1"/>
          <p:nvPr/>
        </p:nvSpPr>
        <p:spPr>
          <a:xfrm>
            <a:off x="7040880" y="1691640"/>
            <a:ext cx="45720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ONE LOGIN, SECURE HANDOFF</a:t>
            </a:r>
            <a:endParaRPr lang="en-US" sz="1100" dirty="0"/>
          </a:p>
        </p:txBody>
      </p:sp>
      <p:sp>
        <p:nvSpPr>
          <p:cNvPr id="18" name="Shape 16"/>
          <p:cNvSpPr/>
          <p:nvPr/>
        </p:nvSpPr>
        <p:spPr>
          <a:xfrm>
            <a:off x="7040880" y="2057400"/>
            <a:ext cx="4480560" cy="868680"/>
          </a:xfrm>
          <a:prstGeom prst="roundRect">
            <a:avLst>
              <a:gd name="adj" fmla="val 8421"/>
            </a:avLst>
          </a:prstGeom>
          <a:solidFill>
            <a:srgbClr val="15293C"/>
          </a:solidFill>
          <a:ln w="12700">
            <a:solidFill>
              <a:srgbClr val="1C3548"/>
            </a:solidFill>
            <a:prstDash val="solid"/>
          </a:ln>
        </p:spPr>
      </p:sp>
      <p:sp>
        <p:nvSpPr>
          <p:cNvPr id="19" name="Text 17"/>
          <p:cNvSpPr txBox="1"/>
          <p:nvPr/>
        </p:nvSpPr>
        <p:spPr>
          <a:xfrm>
            <a:off x="7269480" y="2258568"/>
            <a:ext cx="4023360" cy="27432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Signed in</a:t>
            </a:r>
            <a:endParaRPr lang="en-US" sz="1250" dirty="0"/>
          </a:p>
        </p:txBody>
      </p:sp>
      <p:sp>
        <p:nvSpPr>
          <p:cNvPr id="20" name="Text 18"/>
          <p:cNvSpPr txBox="1"/>
          <p:nvPr/>
        </p:nvSpPr>
        <p:spPr>
          <a:xfrm>
            <a:off x="7269480" y="2587752"/>
            <a:ext cx="4023360" cy="173736"/>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The traveller is already authenticated in the portal.</a:t>
            </a:r>
            <a:endParaRPr lang="en-US" sz="1050" dirty="0"/>
          </a:p>
        </p:txBody>
      </p:sp>
      <p:sp>
        <p:nvSpPr>
          <p:cNvPr id="21" name="Shape 19"/>
          <p:cNvSpPr/>
          <p:nvPr/>
        </p:nvSpPr>
        <p:spPr>
          <a:xfrm>
            <a:off x="7040880" y="3063240"/>
            <a:ext cx="4480560" cy="868680"/>
          </a:xfrm>
          <a:prstGeom prst="roundRect">
            <a:avLst>
              <a:gd name="adj" fmla="val 8421"/>
            </a:avLst>
          </a:prstGeom>
          <a:solidFill>
            <a:srgbClr val="15293C"/>
          </a:solidFill>
          <a:ln w="12700">
            <a:solidFill>
              <a:srgbClr val="1C3548"/>
            </a:solidFill>
            <a:prstDash val="solid"/>
          </a:ln>
        </p:spPr>
      </p:sp>
      <p:sp>
        <p:nvSpPr>
          <p:cNvPr id="22" name="Text 20"/>
          <p:cNvSpPr txBox="1"/>
          <p:nvPr/>
        </p:nvSpPr>
        <p:spPr>
          <a:xfrm>
            <a:off x="7269480" y="3264408"/>
            <a:ext cx="4023360" cy="27432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Secure bridge</a:t>
            </a:r>
            <a:endParaRPr lang="en-US" sz="1250" dirty="0"/>
          </a:p>
        </p:txBody>
      </p:sp>
      <p:sp>
        <p:nvSpPr>
          <p:cNvPr id="23" name="Text 21"/>
          <p:cNvSpPr txBox="1"/>
          <p:nvPr/>
        </p:nvSpPr>
        <p:spPr>
          <a:xfrm>
            <a:off x="7269480" y="3593592"/>
            <a:ext cx="4023360" cy="173736"/>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A short-lived launch token opens the destination.</a:t>
            </a:r>
            <a:endParaRPr lang="en-US" sz="1050" dirty="0"/>
          </a:p>
        </p:txBody>
      </p:sp>
      <p:sp>
        <p:nvSpPr>
          <p:cNvPr id="24" name="Shape 22"/>
          <p:cNvSpPr/>
          <p:nvPr/>
        </p:nvSpPr>
        <p:spPr>
          <a:xfrm>
            <a:off x="7040880" y="4069080"/>
            <a:ext cx="4480560" cy="868680"/>
          </a:xfrm>
          <a:prstGeom prst="roundRect">
            <a:avLst>
              <a:gd name="adj" fmla="val 8421"/>
            </a:avLst>
          </a:prstGeom>
          <a:solidFill>
            <a:srgbClr val="15293C"/>
          </a:solidFill>
          <a:ln w="12700">
            <a:solidFill>
              <a:srgbClr val="1C3548"/>
            </a:solidFill>
            <a:prstDash val="solid"/>
          </a:ln>
        </p:spPr>
      </p:sp>
      <p:sp>
        <p:nvSpPr>
          <p:cNvPr id="25" name="Text 23"/>
          <p:cNvSpPr txBox="1"/>
          <p:nvPr/>
        </p:nvSpPr>
        <p:spPr>
          <a:xfrm>
            <a:off x="7269480" y="4270248"/>
            <a:ext cx="4023360" cy="27432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Right experience</a:t>
            </a:r>
            <a:endParaRPr lang="en-US" sz="1250" dirty="0"/>
          </a:p>
        </p:txBody>
      </p:sp>
      <p:sp>
        <p:nvSpPr>
          <p:cNvPr id="26" name="Text 24"/>
          <p:cNvSpPr txBox="1"/>
          <p:nvPr/>
        </p:nvSpPr>
        <p:spPr>
          <a:xfrm>
            <a:off x="7269480" y="4599432"/>
            <a:ext cx="4023360" cy="173736"/>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The company’s Inner Circle or Concierge opens instantly.</a:t>
            </a:r>
            <a:endParaRPr lang="en-US" sz="1050" dirty="0"/>
          </a:p>
        </p:txBody>
      </p:sp>
      <p:sp>
        <p:nvSpPr>
          <p:cNvPr id="27" name="Text 25"/>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RELIABILITY &amp; SECURITY</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Dependable booking, enterprise control</a:t>
            </a:r>
            <a:endParaRPr lang="en-US" sz="3400" dirty="0"/>
          </a:p>
        </p:txBody>
      </p:sp>
      <p:sp>
        <p:nvSpPr>
          <p:cNvPr id="4" name="Text 2"/>
          <p:cNvSpPr txBox="1"/>
          <p:nvPr/>
        </p:nvSpPr>
        <p:spPr>
          <a:xfrm>
            <a:off x="640080" y="1600200"/>
            <a:ext cx="45720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RELIABILITY</a:t>
            </a:r>
            <a:endParaRPr lang="en-US" sz="1100" dirty="0"/>
          </a:p>
        </p:txBody>
      </p:sp>
      <p:sp>
        <p:nvSpPr>
          <p:cNvPr id="5" name="Shape 3"/>
          <p:cNvSpPr/>
          <p:nvPr/>
        </p:nvSpPr>
        <p:spPr>
          <a:xfrm>
            <a:off x="640080" y="1920240"/>
            <a:ext cx="3444240" cy="1417320"/>
          </a:xfrm>
          <a:prstGeom prst="roundRect">
            <a:avLst>
              <a:gd name="adj" fmla="val 5161"/>
            </a:avLst>
          </a:prstGeom>
          <a:solidFill>
            <a:srgbClr val="15293C"/>
          </a:solidFill>
          <a:ln w="12700">
            <a:solidFill>
              <a:srgbClr val="1C3548"/>
            </a:solidFill>
            <a:prstDash val="solid"/>
          </a:ln>
        </p:spPr>
      </p:sp>
      <p:sp>
        <p:nvSpPr>
          <p:cNvPr id="6" name="Text 4"/>
          <p:cNvSpPr txBox="1"/>
          <p:nvPr/>
        </p:nvSpPr>
        <p:spPr>
          <a:xfrm>
            <a:off x="86868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Efficient supplier access</a:t>
            </a:r>
            <a:endParaRPr lang="en-US" sz="1350" dirty="0"/>
          </a:p>
        </p:txBody>
      </p:sp>
      <p:sp>
        <p:nvSpPr>
          <p:cNvPr id="7" name="Text 5"/>
          <p:cNvSpPr txBox="1"/>
          <p:nvPr/>
        </p:nvSpPr>
        <p:spPr>
          <a:xfrm>
            <a:off x="868680" y="248716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Connections are reused and refreshed safely, reducing delays and failures.</a:t>
            </a:r>
            <a:endParaRPr lang="en-US" sz="1050" dirty="0"/>
          </a:p>
        </p:txBody>
      </p:sp>
      <p:sp>
        <p:nvSpPr>
          <p:cNvPr id="8" name="Shape 6"/>
          <p:cNvSpPr/>
          <p:nvPr/>
        </p:nvSpPr>
        <p:spPr>
          <a:xfrm>
            <a:off x="4358640" y="1920240"/>
            <a:ext cx="3444240" cy="1417320"/>
          </a:xfrm>
          <a:prstGeom prst="roundRect">
            <a:avLst>
              <a:gd name="adj" fmla="val 5161"/>
            </a:avLst>
          </a:prstGeom>
          <a:solidFill>
            <a:srgbClr val="15293C"/>
          </a:solidFill>
          <a:ln w="12700">
            <a:solidFill>
              <a:srgbClr val="1C3548"/>
            </a:solidFill>
            <a:prstDash val="solid"/>
          </a:ln>
        </p:spPr>
      </p:sp>
      <p:sp>
        <p:nvSpPr>
          <p:cNvPr id="9" name="Text 7"/>
          <p:cNvSpPr txBox="1"/>
          <p:nvPr/>
        </p:nvSpPr>
        <p:spPr>
          <a:xfrm>
            <a:off x="458724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Honest error handling</a:t>
            </a:r>
            <a:endParaRPr lang="en-US" sz="1350" dirty="0"/>
          </a:p>
        </p:txBody>
      </p:sp>
      <p:sp>
        <p:nvSpPr>
          <p:cNvPr id="10" name="Text 8"/>
          <p:cNvSpPr txBox="1"/>
          <p:nvPr/>
        </p:nvSpPr>
        <p:spPr>
          <a:xfrm>
            <a:off x="4587240" y="248716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Outages, rule gaps and true no-results are told apart, so travellers see accurate messages.</a:t>
            </a:r>
            <a:endParaRPr lang="en-US" sz="1050" dirty="0"/>
          </a:p>
        </p:txBody>
      </p:sp>
      <p:sp>
        <p:nvSpPr>
          <p:cNvPr id="11" name="Shape 9"/>
          <p:cNvSpPr/>
          <p:nvPr/>
        </p:nvSpPr>
        <p:spPr>
          <a:xfrm>
            <a:off x="8077200" y="1920240"/>
            <a:ext cx="3444240" cy="1417320"/>
          </a:xfrm>
          <a:prstGeom prst="roundRect">
            <a:avLst>
              <a:gd name="adj" fmla="val 5161"/>
            </a:avLst>
          </a:prstGeom>
          <a:solidFill>
            <a:srgbClr val="15293C"/>
          </a:solidFill>
          <a:ln w="12700">
            <a:solidFill>
              <a:srgbClr val="1C3548"/>
            </a:solidFill>
            <a:prstDash val="solid"/>
          </a:ln>
        </p:spPr>
      </p:sp>
      <p:sp>
        <p:nvSpPr>
          <p:cNvPr id="12" name="Text 10"/>
          <p:cNvSpPr txBox="1"/>
          <p:nvPr/>
        </p:nvSpPr>
        <p:spPr>
          <a:xfrm>
            <a:off x="8305800" y="212140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Root-cause evidence</a:t>
            </a:r>
            <a:endParaRPr lang="en-US" sz="1350" dirty="0"/>
          </a:p>
        </p:txBody>
      </p:sp>
      <p:sp>
        <p:nvSpPr>
          <p:cNvPr id="13" name="Text 11"/>
          <p:cNvSpPr txBox="1"/>
          <p:nvPr/>
        </p:nvSpPr>
        <p:spPr>
          <a:xfrm>
            <a:off x="8305800" y="248716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Supplier interactions are recorded to support fast investigation.</a:t>
            </a:r>
            <a:endParaRPr lang="en-US" sz="1050" dirty="0"/>
          </a:p>
        </p:txBody>
      </p:sp>
      <p:sp>
        <p:nvSpPr>
          <p:cNvPr id="14" name="Text 12"/>
          <p:cNvSpPr txBox="1"/>
          <p:nvPr/>
        </p:nvSpPr>
        <p:spPr>
          <a:xfrm>
            <a:off x="640080" y="3611880"/>
            <a:ext cx="457200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SECURITY &amp; GOVERNANCE</a:t>
            </a:r>
            <a:endParaRPr lang="en-US" sz="1100" dirty="0"/>
          </a:p>
        </p:txBody>
      </p:sp>
      <p:sp>
        <p:nvSpPr>
          <p:cNvPr id="15" name="Shape 13"/>
          <p:cNvSpPr/>
          <p:nvPr/>
        </p:nvSpPr>
        <p:spPr>
          <a:xfrm>
            <a:off x="640080" y="3931920"/>
            <a:ext cx="3444240" cy="1417320"/>
          </a:xfrm>
          <a:prstGeom prst="roundRect">
            <a:avLst>
              <a:gd name="adj" fmla="val 5161"/>
            </a:avLst>
          </a:prstGeom>
          <a:solidFill>
            <a:srgbClr val="15293C"/>
          </a:solidFill>
          <a:ln w="12700">
            <a:solidFill>
              <a:srgbClr val="1C3548"/>
            </a:solidFill>
            <a:prstDash val="solid"/>
          </a:ln>
        </p:spPr>
      </p:sp>
      <p:sp>
        <p:nvSpPr>
          <p:cNvPr id="16" name="Text 14"/>
          <p:cNvSpPr txBox="1"/>
          <p:nvPr/>
        </p:nvSpPr>
        <p:spPr>
          <a:xfrm>
            <a:off x="868680" y="41330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Identity</a:t>
            </a:r>
            <a:endParaRPr lang="en-US" sz="1350" dirty="0"/>
          </a:p>
        </p:txBody>
      </p:sp>
      <p:sp>
        <p:nvSpPr>
          <p:cNvPr id="17" name="Text 15"/>
          <p:cNvSpPr txBox="1"/>
          <p:nvPr/>
        </p:nvSpPr>
        <p:spPr>
          <a:xfrm>
            <a:off x="868680" y="449884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Authentication, roles and company membership, validated through controlled access.</a:t>
            </a:r>
            <a:endParaRPr lang="en-US" sz="1050" dirty="0"/>
          </a:p>
        </p:txBody>
      </p:sp>
      <p:sp>
        <p:nvSpPr>
          <p:cNvPr id="18" name="Shape 16"/>
          <p:cNvSpPr/>
          <p:nvPr/>
        </p:nvSpPr>
        <p:spPr>
          <a:xfrm>
            <a:off x="4358640" y="3931920"/>
            <a:ext cx="3444240" cy="1417320"/>
          </a:xfrm>
          <a:prstGeom prst="roundRect">
            <a:avLst>
              <a:gd name="adj" fmla="val 5161"/>
            </a:avLst>
          </a:prstGeom>
          <a:solidFill>
            <a:srgbClr val="15293C"/>
          </a:solidFill>
          <a:ln w="12700">
            <a:solidFill>
              <a:srgbClr val="1C3548"/>
            </a:solidFill>
            <a:prstDash val="solid"/>
          </a:ln>
        </p:spPr>
      </p:sp>
      <p:sp>
        <p:nvSpPr>
          <p:cNvPr id="19" name="Text 17"/>
          <p:cNvSpPr txBox="1"/>
          <p:nvPr/>
        </p:nvSpPr>
        <p:spPr>
          <a:xfrm>
            <a:off x="4587240" y="41330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Data</a:t>
            </a:r>
            <a:endParaRPr lang="en-US" sz="1350" dirty="0"/>
          </a:p>
        </p:txBody>
      </p:sp>
      <p:sp>
        <p:nvSpPr>
          <p:cNvPr id="20" name="Text 18"/>
          <p:cNvSpPr txBox="1"/>
          <p:nvPr/>
        </p:nvSpPr>
        <p:spPr>
          <a:xfrm>
            <a:off x="4587240" y="449884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Company-scoped records with access controls at every layer.</a:t>
            </a:r>
            <a:endParaRPr lang="en-US" sz="1050" dirty="0"/>
          </a:p>
        </p:txBody>
      </p:sp>
      <p:sp>
        <p:nvSpPr>
          <p:cNvPr id="21" name="Shape 19"/>
          <p:cNvSpPr/>
          <p:nvPr/>
        </p:nvSpPr>
        <p:spPr>
          <a:xfrm>
            <a:off x="8077200" y="3931920"/>
            <a:ext cx="3444240" cy="1417320"/>
          </a:xfrm>
          <a:prstGeom prst="roundRect">
            <a:avLst>
              <a:gd name="adj" fmla="val 5161"/>
            </a:avLst>
          </a:prstGeom>
          <a:solidFill>
            <a:srgbClr val="15293C"/>
          </a:solidFill>
          <a:ln w="12700">
            <a:solidFill>
              <a:srgbClr val="1C3548"/>
            </a:solidFill>
            <a:prstDash val="solid"/>
          </a:ln>
        </p:spPr>
      </p:sp>
      <p:sp>
        <p:nvSpPr>
          <p:cNvPr id="22" name="Text 20"/>
          <p:cNvSpPr txBox="1"/>
          <p:nvPr/>
        </p:nvSpPr>
        <p:spPr>
          <a:xfrm>
            <a:off x="8305800" y="4133088"/>
            <a:ext cx="2987040" cy="310896"/>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Operations</a:t>
            </a:r>
            <a:endParaRPr lang="en-US" sz="1350" dirty="0"/>
          </a:p>
        </p:txBody>
      </p:sp>
      <p:sp>
        <p:nvSpPr>
          <p:cNvPr id="23" name="Text 21"/>
          <p:cNvSpPr txBox="1"/>
          <p:nvPr/>
        </p:nvSpPr>
        <p:spPr>
          <a:xfrm>
            <a:off x="8305800" y="4498848"/>
            <a:ext cx="2987040" cy="685800"/>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Server-side supplier calls, protected credentials and audit evidence.</a:t>
            </a:r>
            <a:endParaRPr lang="en-US" sz="1050" dirty="0"/>
          </a:p>
        </p:txBody>
      </p:sp>
      <p:sp>
        <p:nvSpPr>
          <p:cNvPr id="24" name="Text 22"/>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DIFFERENTIATION</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The moat is workflow depth beneath a simple portal</a:t>
            </a:r>
            <a:endParaRPr lang="en-US" sz="3400" dirty="0"/>
          </a:p>
        </p:txBody>
      </p:sp>
      <p:sp>
        <p:nvSpPr>
          <p:cNvPr id="4" name="Shape 2"/>
          <p:cNvSpPr/>
          <p:nvPr/>
        </p:nvSpPr>
        <p:spPr>
          <a:xfrm>
            <a:off x="640080" y="1691640"/>
            <a:ext cx="10881360" cy="676656"/>
          </a:xfrm>
          <a:prstGeom prst="roundRect">
            <a:avLst>
              <a:gd name="adj" fmla="val 8108"/>
            </a:avLst>
          </a:prstGeom>
          <a:solidFill>
            <a:srgbClr val="17394F"/>
          </a:solidFill>
          <a:ln w="12700">
            <a:solidFill>
              <a:srgbClr val="1C3548"/>
            </a:solidFill>
            <a:prstDash val="solid"/>
          </a:ln>
        </p:spPr>
      </p:sp>
      <p:sp>
        <p:nvSpPr>
          <p:cNvPr id="5" name="Text 3"/>
          <p:cNvSpPr txBox="1"/>
          <p:nvPr/>
        </p:nvSpPr>
        <p:spPr>
          <a:xfrm>
            <a:off x="868680" y="1691640"/>
            <a:ext cx="2011680" cy="676656"/>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PORTAL</a:t>
            </a:r>
            <a:endParaRPr lang="en-US" sz="1100" dirty="0"/>
          </a:p>
        </p:txBody>
      </p:sp>
      <p:sp>
        <p:nvSpPr>
          <p:cNvPr id="6" name="Text 4"/>
          <p:cNvSpPr txBox="1"/>
          <p:nvPr/>
        </p:nvSpPr>
        <p:spPr>
          <a:xfrm>
            <a:off x="2926080" y="1691640"/>
            <a:ext cx="7772400" cy="676656"/>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One entry across three travel experiences.</a:t>
            </a:r>
            <a:endParaRPr lang="en-US" sz="1250" dirty="0"/>
          </a:p>
        </p:txBody>
      </p:sp>
      <p:sp>
        <p:nvSpPr>
          <p:cNvPr id="7" name="Shape 5"/>
          <p:cNvSpPr/>
          <p:nvPr/>
        </p:nvSpPr>
        <p:spPr>
          <a:xfrm>
            <a:off x="960120" y="2496312"/>
            <a:ext cx="10241280" cy="676656"/>
          </a:xfrm>
          <a:prstGeom prst="roundRect">
            <a:avLst>
              <a:gd name="adj" fmla="val 8108"/>
            </a:avLst>
          </a:prstGeom>
          <a:solidFill>
            <a:srgbClr val="15293C"/>
          </a:solidFill>
          <a:ln w="12700">
            <a:solidFill>
              <a:srgbClr val="1C3548"/>
            </a:solidFill>
            <a:prstDash val="solid"/>
          </a:ln>
        </p:spPr>
      </p:sp>
      <p:sp>
        <p:nvSpPr>
          <p:cNvPr id="8" name="Text 6"/>
          <p:cNvSpPr txBox="1"/>
          <p:nvPr/>
        </p:nvSpPr>
        <p:spPr>
          <a:xfrm>
            <a:off x="1188720" y="2496312"/>
            <a:ext cx="2011680" cy="676656"/>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IDENTITY</a:t>
            </a:r>
            <a:endParaRPr lang="en-US" sz="1100" dirty="0"/>
          </a:p>
        </p:txBody>
      </p:sp>
      <p:sp>
        <p:nvSpPr>
          <p:cNvPr id="9" name="Text 7"/>
          <p:cNvSpPr txBox="1"/>
          <p:nvPr/>
        </p:nvSpPr>
        <p:spPr>
          <a:xfrm>
            <a:off x="3246120" y="2496312"/>
            <a:ext cx="7132320" cy="676656"/>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One traveller relationship with role-aware access.</a:t>
            </a:r>
            <a:endParaRPr lang="en-US" sz="1250" dirty="0"/>
          </a:p>
        </p:txBody>
      </p:sp>
      <p:sp>
        <p:nvSpPr>
          <p:cNvPr id="10" name="Shape 8"/>
          <p:cNvSpPr/>
          <p:nvPr/>
        </p:nvSpPr>
        <p:spPr>
          <a:xfrm>
            <a:off x="1280160" y="3300984"/>
            <a:ext cx="9601200" cy="676656"/>
          </a:xfrm>
          <a:prstGeom prst="roundRect">
            <a:avLst>
              <a:gd name="adj" fmla="val 8108"/>
            </a:avLst>
          </a:prstGeom>
          <a:solidFill>
            <a:srgbClr val="15293C"/>
          </a:solidFill>
          <a:ln w="12700">
            <a:solidFill>
              <a:srgbClr val="1C3548"/>
            </a:solidFill>
            <a:prstDash val="solid"/>
          </a:ln>
        </p:spPr>
      </p:sp>
      <p:sp>
        <p:nvSpPr>
          <p:cNvPr id="11" name="Text 9"/>
          <p:cNvSpPr txBox="1"/>
          <p:nvPr/>
        </p:nvSpPr>
        <p:spPr>
          <a:xfrm>
            <a:off x="1508760" y="3300984"/>
            <a:ext cx="2011680" cy="676656"/>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GOVERNANCE</a:t>
            </a:r>
            <a:endParaRPr lang="en-US" sz="1100" dirty="0"/>
          </a:p>
        </p:txBody>
      </p:sp>
      <p:sp>
        <p:nvSpPr>
          <p:cNvPr id="12" name="Text 10"/>
          <p:cNvSpPr txBox="1"/>
          <p:nvPr/>
        </p:nvSpPr>
        <p:spPr>
          <a:xfrm>
            <a:off x="3566160" y="3300984"/>
            <a:ext cx="6492240" cy="676656"/>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Policy, approvals and organisational context.</a:t>
            </a:r>
            <a:endParaRPr lang="en-US" sz="1250" dirty="0"/>
          </a:p>
        </p:txBody>
      </p:sp>
      <p:sp>
        <p:nvSpPr>
          <p:cNvPr id="13" name="Shape 11"/>
          <p:cNvSpPr/>
          <p:nvPr/>
        </p:nvSpPr>
        <p:spPr>
          <a:xfrm>
            <a:off x="1600200" y="4105656"/>
            <a:ext cx="8961120" cy="676656"/>
          </a:xfrm>
          <a:prstGeom prst="roundRect">
            <a:avLst>
              <a:gd name="adj" fmla="val 8108"/>
            </a:avLst>
          </a:prstGeom>
          <a:solidFill>
            <a:srgbClr val="15293C"/>
          </a:solidFill>
          <a:ln w="12700">
            <a:solidFill>
              <a:srgbClr val="1C3548"/>
            </a:solidFill>
            <a:prstDash val="solid"/>
          </a:ln>
        </p:spPr>
      </p:sp>
      <p:sp>
        <p:nvSpPr>
          <p:cNvPr id="14" name="Text 12"/>
          <p:cNvSpPr txBox="1"/>
          <p:nvPr/>
        </p:nvSpPr>
        <p:spPr>
          <a:xfrm>
            <a:off x="1828800" y="4105656"/>
            <a:ext cx="2011680" cy="676656"/>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TRANSACTION</a:t>
            </a:r>
            <a:endParaRPr lang="en-US" sz="1100" dirty="0"/>
          </a:p>
        </p:txBody>
      </p:sp>
      <p:sp>
        <p:nvSpPr>
          <p:cNvPr id="15" name="Text 13"/>
          <p:cNvSpPr txBox="1"/>
          <p:nvPr/>
        </p:nvSpPr>
        <p:spPr>
          <a:xfrm>
            <a:off x="3886200" y="4105656"/>
            <a:ext cx="5852160" cy="676656"/>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Live supplier pricing, booking and servicing.</a:t>
            </a:r>
            <a:endParaRPr lang="en-US" sz="1250" dirty="0"/>
          </a:p>
        </p:txBody>
      </p:sp>
      <p:sp>
        <p:nvSpPr>
          <p:cNvPr id="16" name="Shape 14"/>
          <p:cNvSpPr/>
          <p:nvPr/>
        </p:nvSpPr>
        <p:spPr>
          <a:xfrm>
            <a:off x="1920240" y="4910328"/>
            <a:ext cx="8321040" cy="676656"/>
          </a:xfrm>
          <a:prstGeom prst="roundRect">
            <a:avLst>
              <a:gd name="adj" fmla="val 8108"/>
            </a:avLst>
          </a:prstGeom>
          <a:solidFill>
            <a:srgbClr val="15293C"/>
          </a:solidFill>
          <a:ln w="12700">
            <a:solidFill>
              <a:srgbClr val="1C3548"/>
            </a:solidFill>
            <a:prstDash val="solid"/>
          </a:ln>
        </p:spPr>
      </p:sp>
      <p:sp>
        <p:nvSpPr>
          <p:cNvPr id="17" name="Text 15"/>
          <p:cNvSpPr txBox="1"/>
          <p:nvPr/>
        </p:nvSpPr>
        <p:spPr>
          <a:xfrm>
            <a:off x="2148840" y="4910328"/>
            <a:ext cx="2011680" cy="676656"/>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OPERATIONS</a:t>
            </a:r>
            <a:endParaRPr lang="en-US" sz="1100" dirty="0"/>
          </a:p>
        </p:txBody>
      </p:sp>
      <p:sp>
        <p:nvSpPr>
          <p:cNvPr id="18" name="Text 16"/>
          <p:cNvSpPr txBox="1"/>
          <p:nvPr/>
        </p:nvSpPr>
        <p:spPr>
          <a:xfrm>
            <a:off x="4206240" y="4910328"/>
            <a:ext cx="5212080" cy="676656"/>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Onboarding, communications, diagnostics and duty of care.</a:t>
            </a:r>
            <a:endParaRPr lang="en-US" sz="1250" dirty="0"/>
          </a:p>
        </p:txBody>
      </p:sp>
      <p:sp>
        <p:nvSpPr>
          <p:cNvPr id="19" name="Text 17"/>
          <p:cNvSpPr txBox="1"/>
          <p:nvPr/>
        </p:nvSpPr>
        <p:spPr>
          <a:xfrm>
            <a:off x="640080" y="580644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Simple on the surface. Hard to replicate underneath.</a:t>
            </a:r>
            <a:endParaRPr lang="en-US" sz="1400" dirty="0"/>
          </a:p>
        </p:txBody>
      </p:sp>
      <p:sp>
        <p:nvSpPr>
          <p:cNvPr id="20" name="Text 18"/>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GO-TO-MARKET</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Land with control, expand through traveller value</a:t>
            </a:r>
            <a:endParaRPr lang="en-US" sz="3400" dirty="0"/>
          </a:p>
        </p:txBody>
      </p:sp>
      <p:sp>
        <p:nvSpPr>
          <p:cNvPr id="4" name="Shape 2"/>
          <p:cNvSpPr/>
          <p:nvPr/>
        </p:nvSpPr>
        <p:spPr>
          <a:xfrm>
            <a:off x="640080" y="1828800"/>
            <a:ext cx="3444240" cy="2286000"/>
          </a:xfrm>
          <a:prstGeom prst="roundRect">
            <a:avLst>
              <a:gd name="adj" fmla="val 3200"/>
            </a:avLst>
          </a:prstGeom>
          <a:solidFill>
            <a:srgbClr val="15293C"/>
          </a:solidFill>
          <a:ln w="12700">
            <a:solidFill>
              <a:srgbClr val="1C3548"/>
            </a:solidFill>
            <a:prstDash val="solid"/>
          </a:ln>
        </p:spPr>
      </p:sp>
      <p:sp>
        <p:nvSpPr>
          <p:cNvPr id="5" name="Text 3"/>
          <p:cNvSpPr txBox="1"/>
          <p:nvPr/>
        </p:nvSpPr>
        <p:spPr>
          <a:xfrm>
            <a:off x="86868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LAND</a:t>
            </a:r>
            <a:endParaRPr lang="en-US" sz="1800" dirty="0"/>
          </a:p>
        </p:txBody>
      </p:sp>
      <p:sp>
        <p:nvSpPr>
          <p:cNvPr id="6" name="Text 4"/>
          <p:cNvSpPr txBox="1"/>
          <p:nvPr/>
        </p:nvSpPr>
        <p:spPr>
          <a:xfrm>
            <a:off x="868680" y="2414016"/>
            <a:ext cx="298704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Corporate Travel</a:t>
            </a:r>
            <a:endParaRPr lang="en-US" sz="1300" dirty="0"/>
          </a:p>
        </p:txBody>
      </p:sp>
      <p:sp>
        <p:nvSpPr>
          <p:cNvPr id="7" name="Text 5"/>
          <p:cNvSpPr txBox="1"/>
          <p:nvPr/>
        </p:nvSpPr>
        <p:spPr>
          <a:xfrm>
            <a:off x="868680" y="2926080"/>
            <a:ext cx="2987040" cy="10241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Win the company relationship through managed booking, policy, approvals and service.</a:t>
            </a:r>
            <a:endParaRPr lang="en-US" sz="1050" dirty="0"/>
          </a:p>
        </p:txBody>
      </p:sp>
      <p:sp>
        <p:nvSpPr>
          <p:cNvPr id="8" name="Text 6"/>
          <p:cNvSpPr txBox="1"/>
          <p:nvPr/>
        </p:nvSpPr>
        <p:spPr>
          <a:xfrm>
            <a:off x="4102608" y="278892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9" name="Shape 7"/>
          <p:cNvSpPr/>
          <p:nvPr/>
        </p:nvSpPr>
        <p:spPr>
          <a:xfrm>
            <a:off x="4358640" y="1828800"/>
            <a:ext cx="3444240" cy="2286000"/>
          </a:xfrm>
          <a:prstGeom prst="roundRect">
            <a:avLst>
              <a:gd name="adj" fmla="val 3200"/>
            </a:avLst>
          </a:prstGeom>
          <a:solidFill>
            <a:srgbClr val="15293C"/>
          </a:solidFill>
          <a:ln w="12700">
            <a:solidFill>
              <a:srgbClr val="1C3548"/>
            </a:solidFill>
            <a:prstDash val="solid"/>
          </a:ln>
        </p:spPr>
      </p:sp>
      <p:sp>
        <p:nvSpPr>
          <p:cNvPr id="10" name="Text 8"/>
          <p:cNvSpPr txBox="1"/>
          <p:nvPr/>
        </p:nvSpPr>
        <p:spPr>
          <a:xfrm>
            <a:off x="458724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EXPAND</a:t>
            </a:r>
            <a:endParaRPr lang="en-US" sz="1800" dirty="0"/>
          </a:p>
        </p:txBody>
      </p:sp>
      <p:sp>
        <p:nvSpPr>
          <p:cNvPr id="11" name="Text 9"/>
          <p:cNvSpPr txBox="1"/>
          <p:nvPr/>
        </p:nvSpPr>
        <p:spPr>
          <a:xfrm>
            <a:off x="4587240" y="2414016"/>
            <a:ext cx="298704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Inner Circle</a:t>
            </a:r>
            <a:endParaRPr lang="en-US" sz="1300" dirty="0"/>
          </a:p>
        </p:txBody>
      </p:sp>
      <p:sp>
        <p:nvSpPr>
          <p:cNvPr id="12" name="Text 10"/>
          <p:cNvSpPr txBox="1"/>
          <p:nvPr/>
        </p:nvSpPr>
        <p:spPr>
          <a:xfrm>
            <a:off x="4587240" y="2926080"/>
            <a:ext cx="2987040" cy="10241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Extend the same identity into personal travel as a valued employee benefit.</a:t>
            </a:r>
            <a:endParaRPr lang="en-US" sz="1050" dirty="0"/>
          </a:p>
        </p:txBody>
      </p:sp>
      <p:sp>
        <p:nvSpPr>
          <p:cNvPr id="13" name="Text 11"/>
          <p:cNvSpPr txBox="1"/>
          <p:nvPr/>
        </p:nvSpPr>
        <p:spPr>
          <a:xfrm>
            <a:off x="7821168" y="2788920"/>
            <a:ext cx="237744" cy="365760"/>
          </a:xfrm>
          <a:prstGeom prst="rect">
            <a:avLst/>
          </a:prstGeom>
          <a:noFill/>
          <a:ln/>
        </p:spPr>
        <p:txBody>
          <a:bodyPr wrap="square" lIns="0" tIns="0" rIns="0" bIns="0" rtlCol="0" anchor="ctr"/>
          <a:lstStyle/>
          <a:p>
            <a:pPr algn="ctr" indent="0" marL="0">
              <a:buNone/>
            </a:pPr>
            <a:r>
              <a:rPr lang="en-US" sz="2000" dirty="0">
                <a:solidFill>
                  <a:srgbClr val="6EC1E4"/>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8077200" y="1828800"/>
            <a:ext cx="3444240" cy="2286000"/>
          </a:xfrm>
          <a:prstGeom prst="roundRect">
            <a:avLst>
              <a:gd name="adj" fmla="val 3200"/>
            </a:avLst>
          </a:prstGeom>
          <a:solidFill>
            <a:srgbClr val="15293C"/>
          </a:solidFill>
          <a:ln w="12700">
            <a:solidFill>
              <a:srgbClr val="1C3548"/>
            </a:solidFill>
            <a:prstDash val="solid"/>
          </a:ln>
        </p:spPr>
      </p:sp>
      <p:sp>
        <p:nvSpPr>
          <p:cNvPr id="15" name="Text 13"/>
          <p:cNvSpPr txBox="1"/>
          <p:nvPr/>
        </p:nvSpPr>
        <p:spPr>
          <a:xfrm>
            <a:off x="8305800" y="2029968"/>
            <a:ext cx="1097280" cy="292608"/>
          </a:xfrm>
          <a:prstGeom prst="rect">
            <a:avLst/>
          </a:prstGeom>
          <a:noFill/>
          <a:ln/>
        </p:spPr>
        <p:txBody>
          <a:bodyPr wrap="square" lIns="0" tIns="0" rIns="0" bIns="0" rtlCol="0" anchor="ctr"/>
          <a:lstStyle/>
          <a:p>
            <a:pPr indent="0" marL="0">
              <a:buNone/>
            </a:pPr>
            <a:r>
              <a:rPr lang="en-US" sz="1800" b="1" dirty="0">
                <a:solidFill>
                  <a:srgbClr val="6EC1E4"/>
                </a:solidFill>
                <a:latin typeface="Cambria" pitchFamily="34" charset="0"/>
                <a:ea typeface="Cambria" pitchFamily="34" charset="-122"/>
                <a:cs typeface="Cambria" pitchFamily="34" charset="-120"/>
              </a:rPr>
              <a:t>DEEPEN</a:t>
            </a:r>
            <a:endParaRPr lang="en-US" sz="1800" dirty="0"/>
          </a:p>
        </p:txBody>
      </p:sp>
      <p:sp>
        <p:nvSpPr>
          <p:cNvPr id="16" name="Text 14"/>
          <p:cNvSpPr txBox="1"/>
          <p:nvPr/>
        </p:nvSpPr>
        <p:spPr>
          <a:xfrm>
            <a:off x="8305800" y="2414016"/>
            <a:ext cx="2987040" cy="457200"/>
          </a:xfrm>
          <a:prstGeom prst="rect">
            <a:avLst/>
          </a:prstGeom>
          <a:noFill/>
          <a:ln/>
        </p:spPr>
        <p:txBody>
          <a:bodyPr wrap="square" lIns="0" tIns="0" rIns="0" bIns="0" rtlCol="0" anchor="ctr"/>
          <a:lstStyle/>
          <a:p>
            <a:pPr indent="0" marL="0">
              <a:buNone/>
            </a:pPr>
            <a:r>
              <a:rPr lang="en-US" sz="1300" b="1" dirty="0">
                <a:solidFill>
                  <a:srgbClr val="FFFFFF"/>
                </a:solidFill>
                <a:latin typeface="Calibri" pitchFamily="34" charset="0"/>
                <a:ea typeface="Calibri" pitchFamily="34" charset="-122"/>
                <a:cs typeface="Calibri" pitchFamily="34" charset="-120"/>
              </a:rPr>
              <a:t>Concierge</a:t>
            </a:r>
            <a:endParaRPr lang="en-US" sz="1300" dirty="0"/>
          </a:p>
        </p:txBody>
      </p:sp>
      <p:sp>
        <p:nvSpPr>
          <p:cNvPr id="17" name="Text 15"/>
          <p:cNvSpPr txBox="1"/>
          <p:nvPr/>
        </p:nvSpPr>
        <p:spPr>
          <a:xfrm>
            <a:off x="8305800" y="2926080"/>
            <a:ext cx="2987040" cy="1024128"/>
          </a:xfrm>
          <a:prstGeom prst="rect">
            <a:avLst/>
          </a:prstGeom>
          <a:noFill/>
          <a:ln/>
        </p:spPr>
        <p:txBody>
          <a:bodyPr wrap="square" lIns="0" tIns="0" rIns="0" bIns="0" rtlCol="0" anchor="t"/>
          <a:lstStyle/>
          <a:p>
            <a:pPr indent="0" marL="0">
              <a:lnSpc>
                <a:spcPts val="1500"/>
              </a:lnSpc>
              <a:buNone/>
            </a:pPr>
            <a:r>
              <a:rPr lang="en-US" sz="1050" dirty="0">
                <a:solidFill>
                  <a:srgbClr val="A9BECD"/>
                </a:solidFill>
                <a:latin typeface="Calibri" pitchFamily="34" charset="0"/>
                <a:ea typeface="Calibri" pitchFamily="34" charset="-122"/>
                <a:cs typeface="Calibri" pitchFamily="34" charset="-120"/>
              </a:rPr>
              <a:t>Add premium assisted service for priority travellers and moments.</a:t>
            </a:r>
            <a:endParaRPr lang="en-US" sz="1050" dirty="0"/>
          </a:p>
        </p:txBody>
      </p:sp>
      <p:sp>
        <p:nvSpPr>
          <p:cNvPr id="18" name="Text 16"/>
          <p:cNvSpPr txBox="1"/>
          <p:nvPr/>
        </p:nvSpPr>
        <p:spPr>
          <a:xfrm>
            <a:off x="640080" y="4526280"/>
            <a:ext cx="10881360" cy="365760"/>
          </a:xfrm>
          <a:prstGeom prst="rect">
            <a:avLst/>
          </a:prstGeom>
          <a:noFill/>
          <a:ln/>
        </p:spPr>
        <p:txBody>
          <a:bodyPr wrap="square" lIns="0" tIns="0" rIns="0" bIns="0" rtlCol="0" anchor="ctr"/>
          <a:lstStyle/>
          <a:p>
            <a:pPr indent="0" marL="0">
              <a:buNone/>
            </a:pPr>
            <a:r>
              <a:rPr lang="en-US" sz="1400" i="1" dirty="0">
                <a:solidFill>
                  <a:srgbClr val="6EC1E4"/>
                </a:solidFill>
                <a:latin typeface="Cambria" pitchFamily="34" charset="0"/>
                <a:ea typeface="Cambria" pitchFamily="34" charset="-122"/>
                <a:cs typeface="Cambria" pitchFamily="34" charset="-120"/>
              </a:rPr>
              <a:t>Expansion happens inside an existing company relationship, without reacquiring the traveller.</a:t>
            </a:r>
            <a:endParaRPr lang="en-US" sz="1400" dirty="0"/>
          </a:p>
        </p:txBody>
      </p:sp>
      <p:sp>
        <p:nvSpPr>
          <p:cNvPr id="19" name="Text 17"/>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B1B2B"/>
        </a:solidFill>
      </p:bgPr>
    </p:bg>
    <p:spTree>
      <p:nvGrpSpPr>
        <p:cNvPr id="1" name=""/>
        <p:cNvGrpSpPr/>
        <p:nvPr/>
      </p:nvGrpSpPr>
      <p:grpSpPr>
        <a:xfrm>
          <a:off x="0" y="0"/>
          <a:ext cx="0" cy="0"/>
          <a:chOff x="0" y="0"/>
          <a:chExt cx="0" cy="0"/>
        </a:xfrm>
      </p:grpSpPr>
      <p:sp>
        <p:nvSpPr>
          <p:cNvPr id="2" name="Text 0"/>
          <p:cNvSpPr txBox="1"/>
          <p:nvPr/>
        </p:nvSpPr>
        <p:spPr>
          <a:xfrm>
            <a:off x="640080" y="411480"/>
            <a:ext cx="1088136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ROADMAP</a:t>
            </a:r>
            <a:endParaRPr lang="en-US" sz="1100" dirty="0"/>
          </a:p>
        </p:txBody>
      </p:sp>
      <p:sp>
        <p:nvSpPr>
          <p:cNvPr id="3" name="Text 1"/>
          <p:cNvSpPr txBox="1"/>
          <p:nvPr/>
        </p:nvSpPr>
        <p:spPr>
          <a:xfrm>
            <a:off x="640080" y="731520"/>
            <a:ext cx="10881360" cy="68580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Strengthen the engine, then multiply experiences</a:t>
            </a:r>
            <a:endParaRPr lang="en-US" sz="3400" dirty="0"/>
          </a:p>
        </p:txBody>
      </p:sp>
      <p:sp>
        <p:nvSpPr>
          <p:cNvPr id="4" name="Shape 2"/>
          <p:cNvSpPr/>
          <p:nvPr/>
        </p:nvSpPr>
        <p:spPr>
          <a:xfrm>
            <a:off x="640080" y="1691640"/>
            <a:ext cx="3447288" cy="3840480"/>
          </a:xfrm>
          <a:prstGeom prst="roundRect">
            <a:avLst>
              <a:gd name="adj" fmla="val 2122"/>
            </a:avLst>
          </a:prstGeom>
          <a:solidFill>
            <a:srgbClr val="15293C"/>
          </a:solidFill>
          <a:ln w="12700">
            <a:solidFill>
              <a:srgbClr val="6EC1E4"/>
            </a:solidFill>
            <a:prstDash val="solid"/>
          </a:ln>
        </p:spPr>
      </p:sp>
      <p:sp>
        <p:nvSpPr>
          <p:cNvPr id="5" name="Text 3"/>
          <p:cNvSpPr txBox="1"/>
          <p:nvPr/>
        </p:nvSpPr>
        <p:spPr>
          <a:xfrm>
            <a:off x="868680" y="1874520"/>
            <a:ext cx="301752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NOW</a:t>
            </a:r>
            <a:endParaRPr lang="en-US" sz="1100" dirty="0"/>
          </a:p>
        </p:txBody>
      </p:sp>
      <p:sp>
        <p:nvSpPr>
          <p:cNvPr id="6" name="Text 4"/>
          <p:cNvSpPr txBox="1"/>
          <p:nvPr/>
        </p:nvSpPr>
        <p:spPr>
          <a:xfrm>
            <a:off x="868680" y="2194560"/>
            <a:ext cx="3017520" cy="3657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Working foundation</a:t>
            </a:r>
            <a:endParaRPr lang="en-US" sz="1600" dirty="0"/>
          </a:p>
        </p:txBody>
      </p:sp>
      <p:sp>
        <p:nvSpPr>
          <p:cNvPr id="7" name="Text 5"/>
          <p:cNvSpPr txBox="1"/>
          <p:nvPr/>
        </p:nvSpPr>
        <p:spPr>
          <a:xfrm>
            <a:off x="868680" y="2697480"/>
            <a:ext cx="3017520" cy="265176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Corporate booking workflow</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Policy and approvals</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Company administration</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Trip servicing and communications</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Inner Circle and Concierge handoff</a:t>
            </a:r>
            <a:endParaRPr lang="en-US" sz="1150" dirty="0"/>
          </a:p>
        </p:txBody>
      </p:sp>
      <p:sp>
        <p:nvSpPr>
          <p:cNvPr id="8" name="Shape 6"/>
          <p:cNvSpPr/>
          <p:nvPr/>
        </p:nvSpPr>
        <p:spPr>
          <a:xfrm>
            <a:off x="4361688" y="1691640"/>
            <a:ext cx="3447288" cy="3840480"/>
          </a:xfrm>
          <a:prstGeom prst="roundRect">
            <a:avLst>
              <a:gd name="adj" fmla="val 2122"/>
            </a:avLst>
          </a:prstGeom>
          <a:solidFill>
            <a:srgbClr val="15293C"/>
          </a:solidFill>
          <a:ln w="12700">
            <a:solidFill>
              <a:srgbClr val="1C3548"/>
            </a:solidFill>
            <a:prstDash val="solid"/>
          </a:ln>
        </p:spPr>
      </p:sp>
      <p:sp>
        <p:nvSpPr>
          <p:cNvPr id="9" name="Text 7"/>
          <p:cNvSpPr txBox="1"/>
          <p:nvPr/>
        </p:nvSpPr>
        <p:spPr>
          <a:xfrm>
            <a:off x="4590288" y="1874520"/>
            <a:ext cx="301752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NEXT</a:t>
            </a:r>
            <a:endParaRPr lang="en-US" sz="1100" dirty="0"/>
          </a:p>
        </p:txBody>
      </p:sp>
      <p:sp>
        <p:nvSpPr>
          <p:cNvPr id="10" name="Text 8"/>
          <p:cNvSpPr txBox="1"/>
          <p:nvPr/>
        </p:nvSpPr>
        <p:spPr>
          <a:xfrm>
            <a:off x="4590288" y="2194560"/>
            <a:ext cx="3017520" cy="3657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Operational hardening</a:t>
            </a:r>
            <a:endParaRPr lang="en-US" sz="1600" dirty="0"/>
          </a:p>
        </p:txBody>
      </p:sp>
      <p:sp>
        <p:nvSpPr>
          <p:cNvPr id="11" name="Text 9"/>
          <p:cNvSpPr txBox="1"/>
          <p:nvPr/>
        </p:nvSpPr>
        <p:spPr>
          <a:xfrm>
            <a:off x="4590288" y="2697480"/>
            <a:ext cx="3017520" cy="265176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Broader company rollout</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Deeper reporting and analytics</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Provider resilience and monitoring</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Expanded premium-service workflows</a:t>
            </a:r>
            <a:endParaRPr lang="en-US" sz="1150" dirty="0"/>
          </a:p>
        </p:txBody>
      </p:sp>
      <p:sp>
        <p:nvSpPr>
          <p:cNvPr id="12" name="Shape 10"/>
          <p:cNvSpPr/>
          <p:nvPr/>
        </p:nvSpPr>
        <p:spPr>
          <a:xfrm>
            <a:off x="8083296" y="1691640"/>
            <a:ext cx="3447288" cy="3840480"/>
          </a:xfrm>
          <a:prstGeom prst="roundRect">
            <a:avLst>
              <a:gd name="adj" fmla="val 2122"/>
            </a:avLst>
          </a:prstGeom>
          <a:solidFill>
            <a:srgbClr val="15293C"/>
          </a:solidFill>
          <a:ln w="12700">
            <a:solidFill>
              <a:srgbClr val="1C3548"/>
            </a:solidFill>
            <a:prstDash val="solid"/>
          </a:ln>
        </p:spPr>
      </p:sp>
      <p:sp>
        <p:nvSpPr>
          <p:cNvPr id="13" name="Text 11"/>
          <p:cNvSpPr txBox="1"/>
          <p:nvPr/>
        </p:nvSpPr>
        <p:spPr>
          <a:xfrm>
            <a:off x="8311896" y="1874520"/>
            <a:ext cx="3017520" cy="274320"/>
          </a:xfrm>
          <a:prstGeom prst="rect">
            <a:avLst/>
          </a:prstGeom>
          <a:noFill/>
          <a:ln/>
        </p:spPr>
        <p:txBody>
          <a:bodyPr wrap="square" lIns="0" tIns="0" rIns="0" bIns="0" rtlCol="0" anchor="ctr"/>
          <a:lstStyle/>
          <a:p>
            <a:pPr indent="0" marL="0">
              <a:buNone/>
            </a:pPr>
            <a:r>
              <a:rPr lang="en-US" sz="1100" b="1" spc="200" kern="0" dirty="0">
                <a:solidFill>
                  <a:srgbClr val="6EC1E4"/>
                </a:solidFill>
                <a:latin typeface="Calibri" pitchFamily="34" charset="0"/>
                <a:ea typeface="Calibri" pitchFamily="34" charset="-122"/>
                <a:cs typeface="Calibri" pitchFamily="34" charset="-120"/>
              </a:rPr>
              <a:t>LATER</a:t>
            </a:r>
            <a:endParaRPr lang="en-US" sz="1100" dirty="0"/>
          </a:p>
        </p:txBody>
      </p:sp>
      <p:sp>
        <p:nvSpPr>
          <p:cNvPr id="14" name="Text 12"/>
          <p:cNvSpPr txBox="1"/>
          <p:nvPr/>
        </p:nvSpPr>
        <p:spPr>
          <a:xfrm>
            <a:off x="8311896" y="2194560"/>
            <a:ext cx="3017520" cy="365760"/>
          </a:xfrm>
          <a:prstGeom prst="rect">
            <a:avLst/>
          </a:prstGeom>
          <a:noFill/>
          <a:ln/>
        </p:spPr>
        <p:txBody>
          <a:bodyPr wrap="square" lIns="0" tIns="0" rIns="0" bIns="0" rtlCol="0" anchor="ctr"/>
          <a:lstStyle/>
          <a:p>
            <a:pPr indent="0" marL="0">
              <a:buNone/>
            </a:pPr>
            <a:r>
              <a:rPr lang="en-US" sz="1600" b="1" dirty="0">
                <a:solidFill>
                  <a:srgbClr val="FFFFFF"/>
                </a:solidFill>
                <a:latin typeface="Cambria" pitchFamily="34" charset="0"/>
                <a:ea typeface="Cambria" pitchFamily="34" charset="-122"/>
                <a:cs typeface="Cambria" pitchFamily="34" charset="-120"/>
              </a:rPr>
              <a:t>Platform expansion</a:t>
            </a:r>
            <a:endParaRPr lang="en-US" sz="1600" dirty="0"/>
          </a:p>
        </p:txBody>
      </p:sp>
      <p:sp>
        <p:nvSpPr>
          <p:cNvPr id="15" name="Text 13"/>
          <p:cNvSpPr txBox="1"/>
          <p:nvPr/>
        </p:nvSpPr>
        <p:spPr>
          <a:xfrm>
            <a:off x="8311896" y="2697480"/>
            <a:ext cx="3017520" cy="2651760"/>
          </a:xfrm>
          <a:prstGeom prst="rect">
            <a:avLst/>
          </a:prstGeom>
          <a:noFill/>
          <a:ln/>
        </p:spPr>
        <p:txBody>
          <a:bodyPr wrap="square" lIns="0" tIns="0" rIns="0" bIns="0" rtlCol="0" anchor="t"/>
          <a:lstStyle/>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Payment and refund records</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Per-company supplier flexibility</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Partner API</a:t>
            </a:r>
            <a:endParaRPr lang="en-US" sz="1150" dirty="0"/>
          </a:p>
          <a:p>
            <a:pPr marL="342900" indent="-342900">
              <a:spcAft>
                <a:spcPts val="600"/>
              </a:spcAft>
              <a:buSzPct val="100000"/>
              <a:buChar char="•"/>
            </a:pPr>
            <a:r>
              <a:rPr lang="en-US" sz="1150" dirty="0">
                <a:solidFill>
                  <a:srgbClr val="A9BECD"/>
                </a:solidFill>
                <a:latin typeface="Calibri" pitchFamily="34" charset="0"/>
                <a:ea typeface="Calibri" pitchFamily="34" charset="-122"/>
                <a:cs typeface="Calibri" pitchFamily="34" charset="-120"/>
              </a:rPr>
              <a:t>Proactive disruption guidance</a:t>
            </a:r>
            <a:endParaRPr lang="en-US" sz="1150" dirty="0"/>
          </a:p>
        </p:txBody>
      </p:sp>
      <p:sp>
        <p:nvSpPr>
          <p:cNvPr id="16" name="Text 14"/>
          <p:cNvSpPr txBox="1"/>
          <p:nvPr/>
        </p:nvSpPr>
        <p:spPr>
          <a:xfrm>
            <a:off x="640080" y="5760720"/>
            <a:ext cx="10881360" cy="274320"/>
          </a:xfrm>
          <a:prstGeom prst="rect">
            <a:avLst/>
          </a:prstGeom>
          <a:noFill/>
          <a:ln/>
        </p:spPr>
        <p:txBody>
          <a:bodyPr wrap="square" lIns="0" tIns="0" rIns="0" bIns="0" rtlCol="0" anchor="ctr"/>
          <a:lstStyle/>
          <a:p>
            <a:pPr indent="0" marL="0">
              <a:buNone/>
            </a:pPr>
            <a:r>
              <a:rPr lang="en-US" sz="1050" i="1" dirty="0">
                <a:solidFill>
                  <a:srgbClr val="6E8496"/>
                </a:solidFill>
                <a:latin typeface="Calibri" pitchFamily="34" charset="0"/>
                <a:ea typeface="Calibri" pitchFamily="34" charset="-122"/>
                <a:cs typeface="Calibri" pitchFamily="34" charset="-120"/>
              </a:rPr>
              <a:t>Next and later items are strategic direction, not shipped capability.</a:t>
            </a:r>
            <a:endParaRPr lang="en-US" sz="1050" dirty="0"/>
          </a:p>
        </p:txBody>
      </p:sp>
      <p:sp>
        <p:nvSpPr>
          <p:cNvPr id="17" name="Text 15"/>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1B2B"/>
        </a:solidFill>
      </p:bgPr>
    </p:bg>
    <p:spTree>
      <p:nvGrpSpPr>
        <p:cNvPr id="1" name=""/>
        <p:cNvGrpSpPr/>
        <p:nvPr/>
      </p:nvGrpSpPr>
      <p:grpSpPr>
        <a:xfrm>
          <a:off x="0" y="0"/>
          <a:ext cx="0" cy="0"/>
          <a:chOff x="0" y="0"/>
          <a:chExt cx="0" cy="0"/>
        </a:xfrm>
      </p:grpSpPr>
      <p:sp>
        <p:nvSpPr>
          <p:cNvPr id="2" name="Shape 0"/>
          <p:cNvSpPr/>
          <p:nvPr/>
        </p:nvSpPr>
        <p:spPr>
          <a:xfrm>
            <a:off x="-2011680" y="3108960"/>
            <a:ext cx="6766560" cy="6766560"/>
          </a:xfrm>
          <a:prstGeom prst="ellipse">
            <a:avLst/>
          </a:prstGeom>
          <a:solidFill>
            <a:srgbClr val="102A3E"/>
          </a:solidFill>
          <a:ln w="12700">
            <a:solidFill>
              <a:srgbClr val="102A3E"/>
            </a:solidFill>
            <a:prstDash val="solid"/>
          </a:ln>
        </p:spPr>
      </p:sp>
      <p:sp>
        <p:nvSpPr>
          <p:cNvPr id="3" name="Text 1"/>
          <p:cNvSpPr txBox="1"/>
          <p:nvPr/>
        </p:nvSpPr>
        <p:spPr>
          <a:xfrm>
            <a:off x="822960" y="1371600"/>
            <a:ext cx="7315200" cy="274320"/>
          </a:xfrm>
          <a:prstGeom prst="rect">
            <a:avLst/>
          </a:prstGeom>
          <a:noFill/>
          <a:ln/>
        </p:spPr>
        <p:txBody>
          <a:bodyPr wrap="square" lIns="0" tIns="0" rIns="0" bIns="0" rtlCol="0" anchor="ctr"/>
          <a:lstStyle/>
          <a:p>
            <a:pPr indent="0" marL="0">
              <a:buNone/>
            </a:pPr>
            <a:r>
              <a:rPr lang="en-US" sz="1200" b="1" spc="300" kern="0" dirty="0">
                <a:solidFill>
                  <a:srgbClr val="6EC1E4"/>
                </a:solidFill>
                <a:latin typeface="Calibri" pitchFamily="34" charset="0"/>
                <a:ea typeface="Calibri" pitchFamily="34" charset="-122"/>
                <a:cs typeface="Calibri" pitchFamily="34" charset="-120"/>
              </a:rPr>
              <a:t>YOURWURLD</a:t>
            </a:r>
            <a:endParaRPr lang="en-US" sz="1200" dirty="0"/>
          </a:p>
        </p:txBody>
      </p:sp>
      <p:sp>
        <p:nvSpPr>
          <p:cNvPr id="4" name="Text 2"/>
          <p:cNvSpPr txBox="1"/>
          <p:nvPr/>
        </p:nvSpPr>
        <p:spPr>
          <a:xfrm>
            <a:off x="822960" y="1828800"/>
            <a:ext cx="8778240" cy="1554480"/>
          </a:xfrm>
          <a:prstGeom prst="rect">
            <a:avLst/>
          </a:prstGeom>
          <a:noFill/>
          <a:ln/>
        </p:spPr>
        <p:txBody>
          <a:bodyPr wrap="square" lIns="0" tIns="0" rIns="0" bIns="0" rtlCol="0" anchor="ctr"/>
          <a:lstStyle/>
          <a:p>
            <a:pPr indent="0" marL="0">
              <a:lnSpc>
                <a:spcPts val="5000"/>
              </a:lnSpc>
              <a:buNone/>
            </a:pPr>
            <a:r>
              <a:rPr lang="en-US" sz="4200" b="1" dirty="0">
                <a:solidFill>
                  <a:srgbClr val="FFFFFF"/>
                </a:solidFill>
                <a:latin typeface="Cambria" pitchFamily="34" charset="0"/>
                <a:ea typeface="Cambria" pitchFamily="34" charset="-122"/>
                <a:cs typeface="Cambria" pitchFamily="34" charset="-120"/>
              </a:rPr>
              <a:t>Build the portal</a:t>
            </a:r>
            <a:endParaRPr lang="en-US" sz="4200" dirty="0"/>
          </a:p>
          <a:p>
            <a:pPr indent="0" marL="0">
              <a:lnSpc>
                <a:spcPts val="5000"/>
              </a:lnSpc>
              <a:buNone/>
            </a:pPr>
            <a:r>
              <a:rPr lang="en-US" sz="4200" b="1" dirty="0">
                <a:solidFill>
                  <a:srgbClr val="FFFFFF"/>
                </a:solidFill>
                <a:latin typeface="Cambria" pitchFamily="34" charset="0"/>
                <a:ea typeface="Cambria" pitchFamily="34" charset="-122"/>
                <a:cs typeface="Cambria" pitchFamily="34" charset="-120"/>
              </a:rPr>
              <a:t>people return to.</a:t>
            </a:r>
            <a:endParaRPr lang="en-US" sz="4200" dirty="0"/>
          </a:p>
        </p:txBody>
      </p:sp>
      <p:sp>
        <p:nvSpPr>
          <p:cNvPr id="5" name="Text 3"/>
          <p:cNvSpPr txBox="1"/>
          <p:nvPr/>
        </p:nvSpPr>
        <p:spPr>
          <a:xfrm>
            <a:off x="822960" y="3611880"/>
            <a:ext cx="9144000" cy="457200"/>
          </a:xfrm>
          <a:prstGeom prst="rect">
            <a:avLst/>
          </a:prstGeom>
          <a:noFill/>
          <a:ln/>
        </p:spPr>
        <p:txBody>
          <a:bodyPr wrap="square" lIns="0" tIns="0" rIns="0" bIns="0" rtlCol="0" anchor="ctr"/>
          <a:lstStyle/>
          <a:p>
            <a:pPr indent="0" marL="0">
              <a:buNone/>
            </a:pPr>
            <a:r>
              <a:rPr lang="en-US" sz="1800" i="1" dirty="0">
                <a:solidFill>
                  <a:srgbClr val="6EC1E4"/>
                </a:solidFill>
                <a:latin typeface="Cambria" pitchFamily="34" charset="0"/>
                <a:ea typeface="Cambria" pitchFamily="34" charset="-122"/>
                <a:cs typeface="Cambria" pitchFamily="34" charset="-120"/>
              </a:rPr>
              <a:t>For work. For life. For everything in between.</a:t>
            </a:r>
            <a:endParaRPr lang="en-US" sz="1800" dirty="0"/>
          </a:p>
        </p:txBody>
      </p:sp>
      <p:sp>
        <p:nvSpPr>
          <p:cNvPr id="6" name="Shape 4"/>
          <p:cNvSpPr/>
          <p:nvPr/>
        </p:nvSpPr>
        <p:spPr>
          <a:xfrm>
            <a:off x="822960" y="4434840"/>
            <a:ext cx="1828800" cy="548640"/>
          </a:xfrm>
          <a:prstGeom prst="roundRect">
            <a:avLst>
              <a:gd name="adj" fmla="val 50000"/>
            </a:avLst>
          </a:prstGeom>
          <a:solidFill>
            <a:srgbClr val="0B1B2B"/>
          </a:solidFill>
          <a:ln w="15875">
            <a:solidFill>
              <a:srgbClr val="6EC1E4"/>
            </a:solidFill>
            <a:prstDash val="solid"/>
          </a:ln>
        </p:spPr>
      </p:sp>
      <p:sp>
        <p:nvSpPr>
          <p:cNvPr id="7" name="Text 5"/>
          <p:cNvSpPr txBox="1"/>
          <p:nvPr/>
        </p:nvSpPr>
        <p:spPr>
          <a:xfrm>
            <a:off x="822960" y="4434840"/>
            <a:ext cx="18288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Partner</a:t>
            </a:r>
            <a:endParaRPr lang="en-US" sz="1300" dirty="0"/>
          </a:p>
        </p:txBody>
      </p:sp>
      <p:sp>
        <p:nvSpPr>
          <p:cNvPr id="8" name="Shape 6"/>
          <p:cNvSpPr/>
          <p:nvPr/>
        </p:nvSpPr>
        <p:spPr>
          <a:xfrm>
            <a:off x="2926080" y="4434840"/>
            <a:ext cx="1828800" cy="548640"/>
          </a:xfrm>
          <a:prstGeom prst="roundRect">
            <a:avLst>
              <a:gd name="adj" fmla="val 50000"/>
            </a:avLst>
          </a:prstGeom>
          <a:solidFill>
            <a:srgbClr val="0B1B2B"/>
          </a:solidFill>
          <a:ln w="15875">
            <a:solidFill>
              <a:srgbClr val="6EC1E4"/>
            </a:solidFill>
            <a:prstDash val="solid"/>
          </a:ln>
        </p:spPr>
      </p:sp>
      <p:sp>
        <p:nvSpPr>
          <p:cNvPr id="9" name="Text 7"/>
          <p:cNvSpPr txBox="1"/>
          <p:nvPr/>
        </p:nvSpPr>
        <p:spPr>
          <a:xfrm>
            <a:off x="2926080" y="4434840"/>
            <a:ext cx="18288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Pilot</a:t>
            </a:r>
            <a:endParaRPr lang="en-US" sz="1300" dirty="0"/>
          </a:p>
        </p:txBody>
      </p:sp>
      <p:sp>
        <p:nvSpPr>
          <p:cNvPr id="10" name="Shape 8"/>
          <p:cNvSpPr/>
          <p:nvPr/>
        </p:nvSpPr>
        <p:spPr>
          <a:xfrm>
            <a:off x="5029200" y="4434840"/>
            <a:ext cx="1828800" cy="548640"/>
          </a:xfrm>
          <a:prstGeom prst="roundRect">
            <a:avLst>
              <a:gd name="adj" fmla="val 50000"/>
            </a:avLst>
          </a:prstGeom>
          <a:solidFill>
            <a:srgbClr val="0B1B2B"/>
          </a:solidFill>
          <a:ln w="15875">
            <a:solidFill>
              <a:srgbClr val="6EC1E4"/>
            </a:solidFill>
            <a:prstDash val="solid"/>
          </a:ln>
        </p:spPr>
      </p:sp>
      <p:sp>
        <p:nvSpPr>
          <p:cNvPr id="11" name="Text 9"/>
          <p:cNvSpPr txBox="1"/>
          <p:nvPr/>
        </p:nvSpPr>
        <p:spPr>
          <a:xfrm>
            <a:off x="5029200" y="4434840"/>
            <a:ext cx="1828800" cy="5486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Invest</a:t>
            </a:r>
            <a:endParaRPr lang="en-US" sz="1300" dirty="0"/>
          </a:p>
        </p:txBody>
      </p:sp>
      <p:sp>
        <p:nvSpPr>
          <p:cNvPr id="12" name="Text 10"/>
          <p:cNvSpPr txBox="1"/>
          <p:nvPr/>
        </p:nvSpPr>
        <p:spPr>
          <a:xfrm>
            <a:off x="822960" y="5486400"/>
            <a:ext cx="5486400" cy="365760"/>
          </a:xfrm>
          <a:prstGeom prst="rect">
            <a:avLst/>
          </a:prstGeom>
          <a:noFill/>
          <a:ln/>
        </p:spPr>
        <p:txBody>
          <a:bodyPr wrap="square" lIns="0" tIns="0" rIns="0" bIns="0" rtlCol="0" anchor="ctr"/>
          <a:lstStyle/>
          <a:p>
            <a:pPr indent="0" marL="0">
              <a:buNone/>
            </a:pPr>
            <a:r>
              <a:rPr lang="en-US" sz="1500" b="1" dirty="0">
                <a:solidFill>
                  <a:srgbClr val="6EC1E4"/>
                </a:solidFill>
                <a:latin typeface="Cambria" pitchFamily="34" charset="0"/>
                <a:ea typeface="Cambria" pitchFamily="34" charset="-122"/>
                <a:cs typeface="Cambria" pitchFamily="34" charset="-120"/>
              </a:rPr>
              <a:t>yourwurld.com</a:t>
            </a:r>
            <a:endParaRPr lang="en-US" sz="1500" dirty="0"/>
          </a:p>
        </p:txBody>
      </p:sp>
      <p:sp>
        <p:nvSpPr>
          <p:cNvPr id="13" name="Text 11"/>
          <p:cNvSpPr txBox="1"/>
          <p:nvPr/>
        </p:nvSpPr>
        <p:spPr>
          <a:xfrm>
            <a:off x="640080" y="6355080"/>
            <a:ext cx="10881360" cy="274320"/>
          </a:xfrm>
          <a:prstGeom prst="rect">
            <a:avLst/>
          </a:prstGeom>
          <a:noFill/>
          <a:ln/>
        </p:spPr>
        <p:txBody>
          <a:bodyPr wrap="square" lIns="0" tIns="0" rIns="0" bIns="0" rtlCol="0" anchor="ctr"/>
          <a:lstStyle/>
          <a:p>
            <a:pPr indent="0" marL="0">
              <a:buNone/>
            </a:pPr>
            <a:r>
              <a:rPr lang="en-US" sz="900" dirty="0">
                <a:solidFill>
                  <a:srgbClr val="5C7080"/>
                </a:solidFill>
                <a:latin typeface="Calibri" pitchFamily="34" charset="0"/>
                <a:ea typeface="Calibri" pitchFamily="34" charset="-122"/>
                <a:cs typeface="Calibri" pitchFamily="34" charset="-120"/>
              </a:rPr>
              <a:t>YourWurld  ·  Powered by Snowstorm Technologies</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YourWurld — Platform Overview</dc:title>
  <dc:subject>PptxGenJS Presentation</dc:subject>
  <dc:creator>Snowstorm Technologies (USA) Inc.</dc:creator>
  <cp:lastModifiedBy>Snowstorm Technologies (USA) Inc.</cp:lastModifiedBy>
  <cp:revision>1</cp:revision>
  <dcterms:created xsi:type="dcterms:W3CDTF">2026-09-21T08:26:22Z</dcterms:created>
  <dcterms:modified xsi:type="dcterms:W3CDTF">2026-09-21T08:26:22Z</dcterms:modified>
</cp:coreProperties>
</file>